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 txBox="1">
            <a:spLocks/>
          </p:cNvSpPr>
          <p:nvPr/>
        </p:nvSpPr>
        <p:spPr>
          <a:xfrm>
            <a:off x="571472" y="1428736"/>
            <a:ext cx="8104984" cy="40884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Принцип</a:t>
            </a: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</a:t>
            </a:r>
            <a:r>
              <a:rPr kumimoji="0" lang="uk-UA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uk-UA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науковості,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i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</a:t>
            </a:r>
            <a:r>
              <a:rPr lang="uk-UA" sz="40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іцності</a:t>
            </a:r>
            <a:r>
              <a:rPr lang="en-US" sz="4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зв'язку навчання з практичною діяльністю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/>
          </a:bodyPr>
          <a:lstStyle/>
          <a:p>
            <a:r>
              <a:rPr lang="uk-UA" sz="3200" b="1" i="1" dirty="0" smtClean="0"/>
              <a:t>Принцип науковості</a:t>
            </a:r>
            <a:endParaRPr lang="uk-UA" sz="3200" i="1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785786" y="1785926"/>
            <a:ext cx="7643866" cy="4214841"/>
          </a:xfrm>
        </p:spPr>
        <p:txBody>
          <a:bodyPr>
            <a:normAutofit lnSpcReduction="10000"/>
          </a:bodyPr>
          <a:lstStyle/>
          <a:p>
            <a:r>
              <a:rPr lang="uk-UA" sz="2800" b="1" i="1" dirty="0" smtClean="0"/>
              <a:t> Принцип науковості вимагає, щоб знання, якими оволодівають учні, якомога повніше відображали досягнення сучасної науки і методи наукових досліджень.</a:t>
            </a:r>
          </a:p>
          <a:p>
            <a:r>
              <a:rPr lang="uk-UA" sz="2800" b="1" i="1" dirty="0" smtClean="0"/>
              <a:t>Учні мають засвоювати достовірні факти, явища, процеси, розуміти сутність науково обґрунтованих законів, особливості розвитку і становлення певних наукових відкриттів, бачити перспективи наукових пошуків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100" b="1" i="1" dirty="0" smtClean="0"/>
              <a:t/>
            </a:r>
            <a:br>
              <a:rPr lang="uk-UA" sz="3100" b="1" i="1" dirty="0" smtClean="0"/>
            </a:br>
            <a:r>
              <a:rPr lang="uk-UA" sz="3100" b="1" i="1" dirty="0" smtClean="0"/>
              <a:t>З метою реалізації вимог принципу науковості варто дотримуватись таких правил</a:t>
            </a:r>
            <a:r>
              <a:rPr lang="en-US" sz="3100" b="1" i="1" dirty="0" smtClean="0"/>
              <a:t>: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714348" y="1857364"/>
            <a:ext cx="8250140" cy="4667980"/>
          </a:xfrm>
        </p:spPr>
        <p:txBody>
          <a:bodyPr>
            <a:normAutofit/>
          </a:bodyPr>
          <a:lstStyle/>
          <a:p>
            <a:r>
              <a:rPr lang="uk-UA" sz="2000" b="1" i="1" dirty="0" smtClean="0"/>
              <a:t>Повідомляти учням лише науково достовірні знання</a:t>
            </a:r>
            <a:r>
              <a:rPr lang="en-US" sz="2000" b="1" i="1" dirty="0" smtClean="0"/>
              <a:t>;</a:t>
            </a:r>
          </a:p>
          <a:p>
            <a:r>
              <a:rPr lang="uk-UA" sz="2000" b="1" i="1" dirty="0" smtClean="0"/>
              <a:t>Показувати шляхи й засоби наукових пошуків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Інформувати учнів про нові наукові надбання в різних галузях наук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Розкривати перед учнями технологію й техніку наукових досліджень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Знайомити учнів із науковою термінологією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Залучати учнів до системи доступних наукових досліджень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Використовувати дослідницькі, пошукові та проектні методи навчання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Вказувати на перспективи й необхідність розвитку галузей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Використовуючи систему наукових знань, дбати про формування наукового світогляду</a:t>
            </a:r>
          </a:p>
          <a:p>
            <a:endParaRPr lang="uk-UA" sz="2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176992" cy="698420"/>
          </a:xfrm>
        </p:spPr>
        <p:txBody>
          <a:bodyPr>
            <a:noAutofit/>
          </a:bodyPr>
          <a:lstStyle/>
          <a:p>
            <a:r>
              <a:rPr lang="uk-UA" sz="3200" b="1" i="1" dirty="0" smtClean="0"/>
              <a:t>Принцип міцності</a:t>
            </a:r>
            <a:endParaRPr lang="uk-UA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484784"/>
            <a:ext cx="7531770" cy="4273082"/>
          </a:xfrm>
        </p:spPr>
        <p:txBody>
          <a:bodyPr>
            <a:normAutofit lnSpcReduction="10000"/>
          </a:bodyPr>
          <a:lstStyle/>
          <a:p>
            <a:pPr lvl="0"/>
            <a:r>
              <a:rPr lang="uk-UA" sz="2800" b="1" i="1" dirty="0" smtClean="0"/>
              <a:t>Згідно з цим принципом потрібно організовувати запам'ятовування навчального матеріалу в поєднанні з вивченим раніше.</a:t>
            </a:r>
          </a:p>
          <a:p>
            <a:pPr lvl="0"/>
            <a:r>
              <a:rPr lang="uk-UA" sz="2800" b="1" i="1" dirty="0" smtClean="0"/>
              <a:t>Закріплення доцільно здійснювати на основі повторного осмислення вивченого через урізноманітнення навчальних ситуацій, які вимагають використання сформованих знань , застосування їх на практиці.</a:t>
            </a:r>
          </a:p>
          <a:p>
            <a:endParaRPr lang="uk-UA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015286" cy="1143000"/>
          </a:xfrm>
        </p:spPr>
        <p:txBody>
          <a:bodyPr>
            <a:normAutofit/>
          </a:bodyPr>
          <a:lstStyle/>
          <a:p>
            <a:r>
              <a:rPr lang="uk-UA" sz="3100" b="1" i="1" dirty="0" smtClean="0"/>
              <a:t>Принцип міцності знань, умінь та навичок висуває до процесу навчання такі вимоги</a:t>
            </a:r>
            <a:r>
              <a:rPr lang="en-US" sz="3100" b="1" i="1" dirty="0" smtClean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b="1" i="1" dirty="0" smtClean="0"/>
              <a:t>Запам'ятовувати навчальний матеріал у поєднанні з пройденим раніше</a:t>
            </a:r>
            <a:r>
              <a:rPr lang="en-US" sz="2400" b="1" i="1" dirty="0" smtClean="0"/>
              <a:t>;</a:t>
            </a:r>
            <a:endParaRPr lang="uk-UA" sz="2400" b="1" i="1" dirty="0" smtClean="0"/>
          </a:p>
          <a:p>
            <a:r>
              <a:rPr lang="uk-UA" sz="2400" b="1" i="1" dirty="0" smtClean="0"/>
              <a:t>Повторювати навчальний матеріал за розділами</a:t>
            </a:r>
            <a:r>
              <a:rPr lang="en-US" sz="2400" b="1" i="1" dirty="0" smtClean="0"/>
              <a:t>;</a:t>
            </a:r>
            <a:endParaRPr lang="uk-UA" sz="2400" b="1" i="1" dirty="0" smtClean="0"/>
          </a:p>
          <a:p>
            <a:r>
              <a:rPr lang="uk-UA" sz="2400" b="1" i="1" dirty="0" smtClean="0"/>
              <a:t>Під час повторення виділяти основні, провідні ідеї</a:t>
            </a:r>
            <a:r>
              <a:rPr lang="en-US" sz="2400" b="1" i="1" dirty="0" smtClean="0"/>
              <a:t>;</a:t>
            </a:r>
            <a:endParaRPr lang="uk-UA" sz="2400" b="1" i="1" dirty="0" smtClean="0"/>
          </a:p>
          <a:p>
            <a:r>
              <a:rPr lang="uk-UA" sz="2400" b="1" i="1" dirty="0" smtClean="0"/>
              <a:t>Використовувати самостійну роботу учнів (творче застосування знань)</a:t>
            </a:r>
            <a:r>
              <a:rPr lang="en-US" sz="2400" b="1" i="1" dirty="0" smtClean="0"/>
              <a:t>;</a:t>
            </a:r>
            <a:endParaRPr lang="uk-UA" sz="2400" b="1" i="1" dirty="0" smtClean="0"/>
          </a:p>
          <a:p>
            <a:r>
              <a:rPr lang="uk-UA" sz="2400" b="1" i="1" dirty="0" smtClean="0"/>
              <a:t>Використовувати асоціативні зв'язки нового матеріалу з уже відомим, добре засвоєним</a:t>
            </a:r>
            <a:r>
              <a:rPr lang="en-US" sz="2400" b="1" i="1" dirty="0" smtClean="0"/>
              <a:t>;</a:t>
            </a:r>
            <a:endParaRPr lang="uk-UA" sz="2400" b="1" i="1" dirty="0" smtClean="0"/>
          </a:p>
          <a:p>
            <a:r>
              <a:rPr lang="uk-UA" sz="2400" b="1" i="1" dirty="0" smtClean="0"/>
              <a:t>Постійно звертатися до раніше засвоєних знань з метою їх поглиблення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476672"/>
            <a:ext cx="6929486" cy="1728192"/>
          </a:xfrm>
        </p:spPr>
        <p:txBody>
          <a:bodyPr>
            <a:noAutofit/>
          </a:bodyPr>
          <a:lstStyle/>
          <a:p>
            <a:pPr lvl="0"/>
            <a:r>
              <a:rPr lang="uk-UA" sz="3200" b="1" i="1" dirty="0"/>
              <a:t>Принцип зв'язку навчання з практичною діяльністю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204864"/>
            <a:ext cx="7000924" cy="3672408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uk-UA" b="1" i="1" dirty="0">
                <a:cs typeface="Calibri" pitchFamily="34" charset="0"/>
              </a:rPr>
              <a:t>Цей принцип спрямований на те, щоб процес навчання спонукав учнів використовувати знання для вивчення навколишнього світу. Він </a:t>
            </a:r>
            <a:r>
              <a:rPr lang="uk-UA" b="1" i="1">
                <a:cs typeface="Calibri" pitchFamily="34" charset="0"/>
              </a:rPr>
              <a:t>вимагає </a:t>
            </a:r>
            <a:r>
              <a:rPr lang="uk-UA" b="1" i="1" smtClean="0">
                <a:cs typeface="Calibri" pitchFamily="34" charset="0"/>
              </a:rPr>
              <a:t>закріплення </a:t>
            </a:r>
            <a:r>
              <a:rPr lang="uk-UA" b="1" i="1" dirty="0">
                <a:cs typeface="Calibri" pitchFamily="34" charset="0"/>
              </a:rPr>
              <a:t>теоретичного матеріалу прикладами і ситуаціями з реального життя</a:t>
            </a:r>
            <a:endParaRPr lang="uk-UA" i="1" dirty="0"/>
          </a:p>
          <a:p>
            <a:pPr lvl="1"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215238" cy="785818"/>
          </a:xfrm>
        </p:spPr>
        <p:txBody>
          <a:bodyPr>
            <a:normAutofit/>
          </a:bodyPr>
          <a:lstStyle/>
          <a:p>
            <a:r>
              <a:rPr lang="uk-UA" sz="3600" b="1" i="1" dirty="0" smtClean="0"/>
              <a:t>Вимоги цього принципу такі</a:t>
            </a:r>
            <a:r>
              <a:rPr lang="en-US" sz="3600" b="1" i="1" dirty="0" smtClean="0"/>
              <a:t>:</a:t>
            </a:r>
            <a:endParaRPr lang="uk-UA" sz="36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785926"/>
            <a:ext cx="7572428" cy="4186254"/>
          </a:xfrm>
        </p:spPr>
        <p:txBody>
          <a:bodyPr>
            <a:normAutofit/>
          </a:bodyPr>
          <a:lstStyle/>
          <a:p>
            <a:r>
              <a:rPr lang="uk-UA" sz="2000" b="1" i="1" dirty="0" smtClean="0"/>
              <a:t>  Показувати зв’язок розвитку науки і практичних потреб особистості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Використовувати навколишню дійсність як джерело знань і сферу застосування теорії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Використовувати зв’язок навчального закладу і виробництва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Доцільно застосовувати проблемно-пошукові та дослідницькі завдання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Поєднувати розумову діяльність із практичною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Використовувати зв’язок навчання з життям як стимул для самоосвіти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i="1" dirty="0" smtClean="0"/>
              <a:t>Правила реалізації вимог принципу зв'язку навчання з життям наступні</a:t>
            </a:r>
            <a:r>
              <a:rPr lang="en-US" sz="3200" b="1" i="1" dirty="0" smtClean="0"/>
              <a:t>:</a:t>
            </a:r>
            <a:endParaRPr lang="uk-UA" sz="32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b="1" i="1" dirty="0" smtClean="0"/>
              <a:t>Нагадувати учням, що найважливіша необхідність людини – оволодіти певною сумою знань, що є важливою передумовою успішності життєдіяльності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Починаючи вивчення конкретного навчального матеріалу, переконати учнів у життєвій важливості цих знань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Знайомити учнів з новими технологіями продуктивної праці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Залучати учнів до розв'язання проблемно-пошукових задач на виробничу тематику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Поєднувати розумову діяльність учнів з практичною</a:t>
            </a:r>
            <a:r>
              <a:rPr lang="en-US" sz="2000" b="1" i="1" dirty="0" smtClean="0"/>
              <a:t>;</a:t>
            </a:r>
            <a:endParaRPr lang="uk-UA" sz="2000" b="1" i="1" dirty="0" smtClean="0"/>
          </a:p>
          <a:p>
            <a:r>
              <a:rPr lang="uk-UA" sz="2000" b="1" i="1" dirty="0" smtClean="0"/>
              <a:t>Широко використовувати різноманітні види екскурсій</a:t>
            </a:r>
            <a:endParaRPr lang="uk-UA" sz="2000" b="1" i="1" dirty="0"/>
          </a:p>
        </p:txBody>
      </p:sp>
    </p:spTree>
    <p:extLst>
      <p:ext uri="{BB962C8B-B14F-4D97-AF65-F5344CB8AC3E}">
        <p14:creationId xmlns:p14="http://schemas.microsoft.com/office/powerpoint/2010/main" val="195710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427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PowerPoint Presentation</vt:lpstr>
      <vt:lpstr>Принцип науковості</vt:lpstr>
      <vt:lpstr> З метою реалізації вимог принципу науковості варто дотримуватись таких правил: </vt:lpstr>
      <vt:lpstr>Принцип міцності</vt:lpstr>
      <vt:lpstr>Принцип міцності знань, умінь та навичок висуває до процесу навчання такі вимоги:</vt:lpstr>
      <vt:lpstr>Принцип зв'язку навчання з практичною діяльністю</vt:lpstr>
      <vt:lpstr>Вимоги цього принципу такі:</vt:lpstr>
      <vt:lpstr>Правила реалізації вимог принципу зв'язку навчання з життям наступні: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Методична комісія майстрів виробничого навчання швейного профілю</dc:title>
  <dc:creator>Gala</dc:creator>
  <cp:lastModifiedBy>archiMAD</cp:lastModifiedBy>
  <cp:revision>47</cp:revision>
  <dcterms:created xsi:type="dcterms:W3CDTF">2012-01-03T17:06:13Z</dcterms:created>
  <dcterms:modified xsi:type="dcterms:W3CDTF">2020-02-24T16:37:25Z</dcterms:modified>
</cp:coreProperties>
</file>