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"/>
  </p:notesMasterIdLst>
  <p:sldIdLst>
    <p:sldId id="256" r:id="rId2"/>
    <p:sldId id="263" r:id="rId3"/>
    <p:sldId id="260" r:id="rId4"/>
    <p:sldId id="257" r:id="rId5"/>
    <p:sldId id="258" r:id="rId6"/>
    <p:sldId id="262" r:id="rId7"/>
    <p:sldId id="259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9" d="100"/>
          <a:sy n="159" d="100"/>
        </p:scale>
        <p:origin x="-215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6A6E1D-2072-4612-AD47-1E591569C84F}" type="datetimeFigureOut">
              <a:rPr lang="uk-UA" smtClean="0"/>
              <a:t>23.02.2020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1B0419-07AD-4635-BC10-A06798E41D9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587202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1B0419-07AD-4635-BC10-A06798E41D9A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780488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635896" y="980728"/>
            <a:ext cx="4816624" cy="1728192"/>
          </a:xfrm>
        </p:spPr>
        <p:txBody>
          <a:bodyPr>
            <a:normAutofit/>
          </a:bodyPr>
          <a:lstStyle/>
          <a:p>
            <a:r>
              <a:rPr lang="uk-UA" sz="3200" b="1" i="1" dirty="0" smtClean="0">
                <a:solidFill>
                  <a:srgbClr val="C00000"/>
                </a:solidFill>
              </a:rPr>
              <a:t>Викладач </a:t>
            </a:r>
            <a:r>
              <a:rPr lang="en-US" sz="3200" b="1" i="1" dirty="0" smtClean="0">
                <a:solidFill>
                  <a:srgbClr val="C00000"/>
                </a:solidFill>
              </a:rPr>
              <a:t>I </a:t>
            </a:r>
            <a:r>
              <a:rPr lang="uk-UA" sz="3200" b="1" i="1" dirty="0" smtClean="0">
                <a:solidFill>
                  <a:srgbClr val="C00000"/>
                </a:solidFill>
              </a:rPr>
              <a:t>категорії</a:t>
            </a:r>
          </a:p>
          <a:p>
            <a:r>
              <a:rPr lang="uk-UA" sz="3200" b="1" i="1" dirty="0" smtClean="0">
                <a:solidFill>
                  <a:schemeClr val="bg1"/>
                </a:solidFill>
              </a:rPr>
              <a:t>Галина Плюшко</a:t>
            </a:r>
            <a:endParaRPr lang="uk-UA" sz="3200" b="1" i="1" dirty="0" smtClean="0">
              <a:solidFill>
                <a:schemeClr val="bg1"/>
              </a:solidFill>
            </a:endParaRPr>
          </a:p>
        </p:txBody>
      </p:sp>
      <p:pic>
        <p:nvPicPr>
          <p:cNvPr id="4" name="Picture 3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836712"/>
            <a:ext cx="2392486" cy="24464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971600" y="3771068"/>
            <a:ext cx="738495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600" b="1" i="1" dirty="0" smtClean="0">
                <a:solidFill>
                  <a:srgbClr val="C00000"/>
                </a:solidFill>
              </a:rPr>
              <a:t>Досвід: </a:t>
            </a:r>
            <a:r>
              <a:rPr lang="uk-UA" sz="3600" b="1" i="1" dirty="0" smtClean="0">
                <a:solidFill>
                  <a:schemeClr val="bg1"/>
                </a:solidFill>
              </a:rPr>
              <a:t>Проєктне навчання – як засіб формування професійних компетентностей кравця </a:t>
            </a:r>
            <a:endParaRPr lang="uk-UA" sz="3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dirty="0">
                <a:solidFill>
                  <a:schemeClr val="bg1"/>
                </a:solidFill>
                <a:latin typeface="+mn-lt"/>
              </a:rPr>
              <a:t>Переваги </a:t>
            </a:r>
            <a:r>
              <a:rPr lang="uk-UA" sz="3200" dirty="0" smtClean="0">
                <a:solidFill>
                  <a:schemeClr val="bg1"/>
                </a:solidFill>
                <a:latin typeface="+mn-lt"/>
              </a:rPr>
              <a:t>проєктних технологій:</a:t>
            </a:r>
            <a:endParaRPr lang="uk-UA" sz="32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b="1" dirty="0" smtClean="0"/>
              <a:t>ентузіазм </a:t>
            </a:r>
            <a:r>
              <a:rPr lang="uk-UA" b="1" dirty="0"/>
              <a:t>в </a:t>
            </a:r>
            <a:r>
              <a:rPr lang="uk-UA" b="1" dirty="0" smtClean="0"/>
              <a:t>роботі; </a:t>
            </a:r>
          </a:p>
          <a:p>
            <a:r>
              <a:rPr lang="uk-UA" b="1" dirty="0" smtClean="0"/>
              <a:t>зацікавленість учнів; </a:t>
            </a:r>
          </a:p>
          <a:p>
            <a:r>
              <a:rPr lang="uk-UA" b="1" dirty="0" smtClean="0"/>
              <a:t>зв'язок </a:t>
            </a:r>
            <a:r>
              <a:rPr lang="uk-UA" b="1" dirty="0"/>
              <a:t>з реальним </a:t>
            </a:r>
            <a:r>
              <a:rPr lang="uk-UA" b="1" dirty="0" smtClean="0"/>
              <a:t>життям</a:t>
            </a:r>
            <a:r>
              <a:rPr lang="uk-UA" b="1" dirty="0"/>
              <a:t>;</a:t>
            </a:r>
            <a:endParaRPr lang="uk-UA" b="1" dirty="0" smtClean="0"/>
          </a:p>
          <a:p>
            <a:r>
              <a:rPr lang="uk-UA" b="1" dirty="0" smtClean="0"/>
              <a:t>виявлення </a:t>
            </a:r>
            <a:r>
              <a:rPr lang="uk-UA" b="1" dirty="0"/>
              <a:t>лідируючих позицій </a:t>
            </a:r>
            <a:r>
              <a:rPr lang="uk-UA" b="1" dirty="0" smtClean="0"/>
              <a:t>учнів; </a:t>
            </a:r>
          </a:p>
          <a:p>
            <a:r>
              <a:rPr lang="uk-UA" b="1" dirty="0" smtClean="0"/>
              <a:t>наукова допитливість; </a:t>
            </a:r>
          </a:p>
          <a:p>
            <a:r>
              <a:rPr lang="uk-UA" b="1" dirty="0" smtClean="0"/>
              <a:t>вміння </a:t>
            </a:r>
            <a:r>
              <a:rPr lang="uk-UA" b="1" dirty="0"/>
              <a:t>працювати в </a:t>
            </a:r>
            <a:r>
              <a:rPr lang="uk-UA" b="1" dirty="0" smtClean="0"/>
              <a:t>групі</a:t>
            </a:r>
            <a:r>
              <a:rPr lang="uk-UA" b="1" dirty="0"/>
              <a:t>;</a:t>
            </a:r>
            <a:endParaRPr lang="uk-UA" b="1" dirty="0" smtClean="0"/>
          </a:p>
          <a:p>
            <a:r>
              <a:rPr lang="uk-UA" b="1" dirty="0"/>
              <a:t>с</a:t>
            </a:r>
            <a:r>
              <a:rPr lang="uk-UA" b="1" dirty="0" smtClean="0"/>
              <a:t>амоконтроль</a:t>
            </a:r>
            <a:r>
              <a:rPr lang="uk-UA" b="1" dirty="0"/>
              <a:t>;</a:t>
            </a:r>
            <a:r>
              <a:rPr lang="uk-UA" b="1" dirty="0" smtClean="0"/>
              <a:t> </a:t>
            </a:r>
          </a:p>
          <a:p>
            <a:r>
              <a:rPr lang="uk-UA" b="1" dirty="0" smtClean="0"/>
              <a:t>краща </a:t>
            </a:r>
            <a:r>
              <a:rPr lang="uk-UA" b="1" dirty="0"/>
              <a:t>закріпленість </a:t>
            </a:r>
            <a:r>
              <a:rPr lang="uk-UA" b="1" dirty="0" smtClean="0"/>
              <a:t>знань;</a:t>
            </a:r>
          </a:p>
          <a:p>
            <a:r>
              <a:rPr lang="uk-UA" b="1" dirty="0" smtClean="0"/>
              <a:t>дисциплінованість</a:t>
            </a:r>
            <a:endParaRPr lang="uk-UA" b="1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31350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8864" y="274638"/>
            <a:ext cx="8229600" cy="850106"/>
          </a:xfrm>
        </p:spPr>
        <p:txBody>
          <a:bodyPr>
            <a:normAutofit/>
          </a:bodyPr>
          <a:lstStyle/>
          <a:p>
            <a:r>
              <a:rPr lang="uk-UA" sz="3200" dirty="0" smtClean="0">
                <a:solidFill>
                  <a:schemeClr val="bg1"/>
                </a:solidFill>
                <a:latin typeface="+mn-lt"/>
              </a:rPr>
              <a:t>Типи учнівських проєктів</a:t>
            </a:r>
            <a:endParaRPr lang="uk-UA" sz="32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34888" y="1340728"/>
            <a:ext cx="7581528" cy="5112608"/>
          </a:xfrm>
        </p:spPr>
        <p:txBody>
          <a:bodyPr>
            <a:normAutofit fontScale="85000" lnSpcReduction="20000"/>
          </a:bodyPr>
          <a:lstStyle/>
          <a:p>
            <a:pPr marL="137160" indent="0">
              <a:lnSpc>
                <a:spcPct val="110000"/>
              </a:lnSpc>
              <a:spcBef>
                <a:spcPts val="1200"/>
              </a:spcBef>
              <a:buNone/>
            </a:pPr>
            <a:r>
              <a:rPr lang="uk-UA" sz="2400" b="1" dirty="0" smtClean="0">
                <a:solidFill>
                  <a:schemeClr val="bg1"/>
                </a:solidFill>
              </a:rPr>
              <a:t>За кількістю учасників:</a:t>
            </a:r>
          </a:p>
          <a:p>
            <a:pPr marL="720000">
              <a:lnSpc>
                <a:spcPct val="110000"/>
              </a:lnSpc>
              <a:spcBef>
                <a:spcPts val="1200"/>
              </a:spcBef>
            </a:pPr>
            <a:r>
              <a:rPr lang="uk-UA" sz="2400" b="1" dirty="0" smtClean="0"/>
              <a:t>індивідуальні;</a:t>
            </a:r>
          </a:p>
          <a:p>
            <a:pPr marL="720000">
              <a:lnSpc>
                <a:spcPct val="110000"/>
              </a:lnSpc>
              <a:spcBef>
                <a:spcPts val="1200"/>
              </a:spcBef>
            </a:pPr>
            <a:r>
              <a:rPr lang="uk-UA" sz="2400" b="1" dirty="0" smtClean="0"/>
              <a:t>групові</a:t>
            </a:r>
          </a:p>
          <a:p>
            <a:pPr marL="137160" indent="0">
              <a:lnSpc>
                <a:spcPct val="110000"/>
              </a:lnSpc>
              <a:spcBef>
                <a:spcPts val="1200"/>
              </a:spcBef>
              <a:buNone/>
            </a:pPr>
            <a:r>
              <a:rPr lang="uk-UA" sz="2400" b="1" dirty="0" smtClean="0">
                <a:solidFill>
                  <a:schemeClr val="bg1"/>
                </a:solidFill>
              </a:rPr>
              <a:t>За тривалістю:</a:t>
            </a:r>
          </a:p>
          <a:p>
            <a:pPr marL="720000">
              <a:lnSpc>
                <a:spcPct val="120000"/>
              </a:lnSpc>
              <a:spcBef>
                <a:spcPts val="1200"/>
              </a:spcBef>
            </a:pPr>
            <a:r>
              <a:rPr lang="uk-UA" sz="2400" b="1" dirty="0" smtClean="0"/>
              <a:t>довготермінові;</a:t>
            </a:r>
          </a:p>
          <a:p>
            <a:pPr marL="720000">
              <a:lnSpc>
                <a:spcPct val="120000"/>
              </a:lnSpc>
              <a:spcBef>
                <a:spcPts val="1200"/>
              </a:spcBef>
            </a:pPr>
            <a:r>
              <a:rPr lang="uk-UA" sz="2400" b="1" dirty="0" smtClean="0"/>
              <a:t>середньотермінові</a:t>
            </a:r>
            <a:endParaRPr lang="uk-UA" sz="2400" b="1" dirty="0"/>
          </a:p>
          <a:p>
            <a:pPr marL="137160" indent="0">
              <a:lnSpc>
                <a:spcPct val="110000"/>
              </a:lnSpc>
              <a:spcBef>
                <a:spcPts val="1200"/>
              </a:spcBef>
              <a:buNone/>
            </a:pPr>
            <a:r>
              <a:rPr lang="uk-UA" sz="2400" b="1" dirty="0">
                <a:solidFill>
                  <a:schemeClr val="bg1"/>
                </a:solidFill>
              </a:rPr>
              <a:t>За </a:t>
            </a:r>
            <a:r>
              <a:rPr lang="uk-UA" sz="2400" b="1" dirty="0" smtClean="0">
                <a:solidFill>
                  <a:schemeClr val="bg1"/>
                </a:solidFill>
              </a:rPr>
              <a:t>характером проєктної діяльності:</a:t>
            </a:r>
            <a:endParaRPr lang="uk-UA" sz="2400" b="1" dirty="0">
              <a:solidFill>
                <a:schemeClr val="bg1"/>
              </a:solidFill>
            </a:endParaRPr>
          </a:p>
          <a:p>
            <a:pPr marL="702900" indent="-342900">
              <a:lnSpc>
                <a:spcPct val="110000"/>
              </a:lnSpc>
              <a:spcBef>
                <a:spcPts val="1200"/>
              </a:spcBef>
            </a:pPr>
            <a:r>
              <a:rPr lang="uk-UA" sz="2400" b="1" dirty="0" smtClean="0"/>
              <a:t>дослідницькі;</a:t>
            </a:r>
          </a:p>
          <a:p>
            <a:pPr marL="702900" indent="-342900">
              <a:lnSpc>
                <a:spcPct val="110000"/>
              </a:lnSpc>
              <a:spcBef>
                <a:spcPts val="1200"/>
              </a:spcBef>
            </a:pPr>
            <a:r>
              <a:rPr lang="uk-UA" sz="2400" b="1" dirty="0" smtClean="0"/>
              <a:t>творчі;</a:t>
            </a:r>
          </a:p>
          <a:p>
            <a:pPr marL="702900" indent="-342900">
              <a:lnSpc>
                <a:spcPct val="110000"/>
              </a:lnSpc>
              <a:spcBef>
                <a:spcPts val="1200"/>
              </a:spcBef>
            </a:pPr>
            <a:r>
              <a:rPr lang="uk-UA" sz="2000" b="1" dirty="0" smtClean="0"/>
              <a:t>інформаційні</a:t>
            </a:r>
          </a:p>
          <a:p>
            <a:pPr marL="137160" indent="0">
              <a:lnSpc>
                <a:spcPct val="110000"/>
              </a:lnSpc>
              <a:spcBef>
                <a:spcPts val="1200"/>
              </a:spcBef>
              <a:buNone/>
            </a:pPr>
            <a:r>
              <a:rPr lang="uk-UA" sz="2400" b="1" dirty="0" smtClean="0">
                <a:solidFill>
                  <a:schemeClr val="bg1"/>
                </a:solidFill>
              </a:rPr>
              <a:t>Відповідно до навчального процесу:</a:t>
            </a:r>
            <a:endParaRPr lang="uk-UA" sz="2400" b="1" dirty="0">
              <a:solidFill>
                <a:schemeClr val="bg1"/>
              </a:solidFill>
            </a:endParaRPr>
          </a:p>
          <a:p>
            <a:pPr marL="720000">
              <a:lnSpc>
                <a:spcPct val="110000"/>
              </a:lnSpc>
              <a:spcBef>
                <a:spcPts val="1200"/>
              </a:spcBef>
            </a:pPr>
            <a:r>
              <a:rPr lang="uk-UA" sz="2400" b="1" dirty="0" smtClean="0"/>
              <a:t>підсумкові</a:t>
            </a:r>
            <a:endParaRPr lang="uk-UA" sz="2400" b="1" dirty="0"/>
          </a:p>
          <a:p>
            <a:pPr>
              <a:buFontTx/>
              <a:buChar char="-"/>
            </a:pPr>
            <a:endParaRPr lang="uk-UA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87628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400" dirty="0">
                <a:solidFill>
                  <a:schemeClr val="bg1"/>
                </a:solidFill>
                <a:latin typeface="+mn-lt"/>
              </a:rPr>
              <a:t>Розв'язування виробничих </a:t>
            </a:r>
            <a:r>
              <a:rPr lang="uk-UA" sz="2400" dirty="0" smtClean="0">
                <a:solidFill>
                  <a:schemeClr val="bg1"/>
                </a:solidFill>
                <a:latin typeface="+mn-lt"/>
              </a:rPr>
              <a:t>ситуацій на ДКА</a:t>
            </a:r>
            <a:endParaRPr lang="uk-UA" sz="2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1628800"/>
            <a:ext cx="7488832" cy="4709160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uk-UA" sz="1800" b="1" dirty="0" smtClean="0">
                <a:solidFill>
                  <a:schemeClr val="bg1"/>
                </a:solidFill>
              </a:rPr>
              <a:t>Приклад 1</a:t>
            </a:r>
          </a:p>
          <a:p>
            <a:pPr lvl="0">
              <a:buNone/>
            </a:pPr>
            <a:r>
              <a:rPr lang="uk-UA" sz="1800" b="1" dirty="0" smtClean="0"/>
              <a:t>       На одному із швейних підприємств виникла наступна проблема: на етапі перевірки якості готових виробів виявили брак. В партії продукції кожен </a:t>
            </a:r>
            <a:r>
              <a:rPr lang="ru-RU" sz="1800" b="1" dirty="0" smtClean="0"/>
              <a:t>5 </a:t>
            </a:r>
            <a:r>
              <a:rPr lang="uk-UA" sz="1800" b="1" dirty="0" smtClean="0"/>
              <a:t>- виріб має плями неякісного фарбування тканини. Партія продукції – 500 жіночих спідниць з вовняної тканини. Дефекти розташовуються переважно у верхній частині спідниці</a:t>
            </a:r>
          </a:p>
          <a:p>
            <a:pPr lvl="0">
              <a:buNone/>
            </a:pPr>
            <a:endParaRPr lang="uk-UA" sz="1800" b="1" dirty="0" smtClean="0"/>
          </a:p>
          <a:p>
            <a:pPr>
              <a:buNone/>
            </a:pPr>
            <a:r>
              <a:rPr lang="uk-UA" sz="1800" b="1" dirty="0" smtClean="0">
                <a:solidFill>
                  <a:schemeClr val="bg1"/>
                </a:solidFill>
              </a:rPr>
              <a:t>Завдання:</a:t>
            </a:r>
          </a:p>
          <a:p>
            <a:pPr lvl="0"/>
            <a:r>
              <a:rPr lang="uk-UA" sz="1800" b="1" dirty="0" smtClean="0"/>
              <a:t>запропонуйте варіанти вирішення даної ситуації та засоби запобігання їх виникнення в подальшому;</a:t>
            </a:r>
          </a:p>
          <a:p>
            <a:pPr lvl="0"/>
            <a:r>
              <a:rPr lang="uk-UA" sz="1800" b="1" dirty="0" smtClean="0"/>
              <a:t>складіть технологічну послідовність обробки запропонованого вузла</a:t>
            </a:r>
            <a:endParaRPr lang="uk-UA" sz="1800" dirty="0" smtClean="0"/>
          </a:p>
          <a:p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404664"/>
            <a:ext cx="7200800" cy="5809318"/>
          </a:xfrm>
        </p:spPr>
        <p:txBody>
          <a:bodyPr/>
          <a:lstStyle/>
          <a:p>
            <a:pPr lvl="2">
              <a:buNone/>
            </a:pPr>
            <a:endParaRPr lang="uk-UA" sz="1800" b="1" dirty="0" smtClean="0">
              <a:solidFill>
                <a:schemeClr val="bg1"/>
              </a:solidFill>
            </a:endParaRPr>
          </a:p>
          <a:p>
            <a:pPr marL="144000" lvl="2" indent="0">
              <a:buNone/>
            </a:pPr>
            <a:r>
              <a:rPr lang="uk-UA" sz="1800" b="1" dirty="0" smtClean="0">
                <a:solidFill>
                  <a:schemeClr val="bg1"/>
                </a:solidFill>
              </a:rPr>
              <a:t>Приклад 2</a:t>
            </a:r>
          </a:p>
          <a:p>
            <a:pPr marL="540000" lvl="2" indent="0">
              <a:spcBef>
                <a:spcPts val="1200"/>
              </a:spcBef>
              <a:buNone/>
            </a:pPr>
            <a:r>
              <a:rPr lang="uk-UA" sz="1800" b="1" dirty="0" smtClean="0"/>
              <a:t>Учні училища дізнались, що сиротам найближчого дитячого будинку потрібен одяг з натуральних тканин, який не подразнює шкіру</a:t>
            </a:r>
          </a:p>
          <a:p>
            <a:pPr lvl="2">
              <a:buNone/>
            </a:pPr>
            <a:endParaRPr lang="uk-UA" sz="18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uk-UA" sz="1800" b="1" dirty="0" smtClean="0">
                <a:solidFill>
                  <a:schemeClr val="bg1"/>
                </a:solidFill>
              </a:rPr>
              <a:t>Завдання:</a:t>
            </a:r>
          </a:p>
          <a:p>
            <a:pPr lvl="0">
              <a:spcBef>
                <a:spcPts val="1200"/>
              </a:spcBef>
            </a:pPr>
            <a:r>
              <a:rPr lang="uk-UA" sz="1800" b="1" dirty="0" smtClean="0"/>
              <a:t>як відрізнити натуральні тканини від синтетичних?</a:t>
            </a:r>
          </a:p>
          <a:p>
            <a:pPr lvl="0"/>
            <a:r>
              <a:rPr lang="uk-UA" sz="1800" b="1" dirty="0" smtClean="0"/>
              <a:t>які властивості повинні мати тканини з яких виготовляється одяг, особливо дитячий?</a:t>
            </a:r>
          </a:p>
          <a:p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936104"/>
          </a:xfrm>
        </p:spPr>
        <p:txBody>
          <a:bodyPr>
            <a:normAutofit/>
          </a:bodyPr>
          <a:lstStyle/>
          <a:p>
            <a:r>
              <a:rPr lang="uk-UA" sz="2400" dirty="0" smtClean="0">
                <a:solidFill>
                  <a:schemeClr val="bg1"/>
                </a:solidFill>
              </a:rPr>
              <a:t>Складання технічної документації на </a:t>
            </a:r>
            <a:br>
              <a:rPr lang="uk-UA" sz="2400" dirty="0" smtClean="0">
                <a:solidFill>
                  <a:schemeClr val="bg1"/>
                </a:solidFill>
              </a:rPr>
            </a:br>
            <a:r>
              <a:rPr lang="uk-UA" sz="2400" dirty="0" smtClean="0">
                <a:solidFill>
                  <a:schemeClr val="bg1"/>
                </a:solidFill>
              </a:rPr>
              <a:t>виготовлення швейного виробу до ДПА</a:t>
            </a:r>
            <a:endParaRPr lang="uk-UA" sz="240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412776"/>
            <a:ext cx="7920880" cy="4968552"/>
          </a:xfrm>
        </p:spPr>
        <p:txBody>
          <a:bodyPr>
            <a:noAutofit/>
          </a:bodyPr>
          <a:lstStyle/>
          <a:p>
            <a:pPr marL="137160" indent="0">
              <a:buNone/>
            </a:pPr>
            <a:r>
              <a:rPr lang="uk-UA" sz="1600" b="1" dirty="0"/>
              <a:t>1.  Зарисовка моделі </a:t>
            </a:r>
          </a:p>
          <a:p>
            <a:pPr marL="137160" indent="0">
              <a:buNone/>
            </a:pPr>
            <a:r>
              <a:rPr lang="uk-UA" sz="1600" b="1" dirty="0"/>
              <a:t>2.  Опис художньо технічного оформлення </a:t>
            </a:r>
          </a:p>
          <a:p>
            <a:pPr marL="457200" lvl="1" indent="0">
              <a:buNone/>
            </a:pPr>
            <a:r>
              <a:rPr lang="uk-UA" sz="1600" b="1" dirty="0"/>
              <a:t>2.1 Художній опис </a:t>
            </a:r>
          </a:p>
          <a:p>
            <a:pPr marL="457200" lvl="1" indent="0">
              <a:buNone/>
            </a:pPr>
            <a:r>
              <a:rPr lang="uk-UA" sz="1600" b="1" dirty="0"/>
              <a:t>2.1 </a:t>
            </a:r>
            <a:r>
              <a:rPr lang="uk-UA" sz="1600" b="1" dirty="0" smtClean="0"/>
              <a:t>Технічний </a:t>
            </a:r>
            <a:r>
              <a:rPr lang="uk-UA" sz="1600" b="1" dirty="0"/>
              <a:t>опис </a:t>
            </a:r>
          </a:p>
          <a:p>
            <a:pPr marL="137160" indent="0">
              <a:buNone/>
            </a:pPr>
            <a:r>
              <a:rPr lang="uk-UA" sz="1600" b="1" dirty="0"/>
              <a:t>3.  Вибір, обґрунтування та характеристика матеріалів </a:t>
            </a:r>
          </a:p>
          <a:p>
            <a:pPr marL="137160" indent="0">
              <a:buNone/>
            </a:pPr>
            <a:r>
              <a:rPr lang="uk-UA" sz="1600" b="1" dirty="0"/>
              <a:t>4.  Специфікація деталей крою </a:t>
            </a:r>
          </a:p>
          <a:p>
            <a:pPr marL="137160" indent="0">
              <a:buNone/>
            </a:pPr>
            <a:r>
              <a:rPr lang="uk-UA" sz="1600" b="1" dirty="0"/>
              <a:t>5.  Підготовчо-розкрійний етап </a:t>
            </a:r>
          </a:p>
          <a:p>
            <a:pPr marL="457200" lvl="1" indent="0">
              <a:buNone/>
            </a:pPr>
            <a:r>
              <a:rPr lang="uk-UA" sz="1600" b="1" dirty="0"/>
              <a:t>5.1  Розрахунок та побудова конструкції </a:t>
            </a:r>
          </a:p>
          <a:p>
            <a:pPr marL="457200" lvl="1" indent="0">
              <a:buNone/>
            </a:pPr>
            <a:r>
              <a:rPr lang="uk-UA" sz="1600" b="1" dirty="0"/>
              <a:t>5.2  Виготовлення лекал </a:t>
            </a:r>
          </a:p>
          <a:p>
            <a:pPr marL="457200" lvl="1" indent="0">
              <a:buNone/>
            </a:pPr>
            <a:r>
              <a:rPr lang="uk-UA" sz="1600" b="1" dirty="0"/>
              <a:t>5.3  Схематичне зображення розкладки лекал </a:t>
            </a:r>
          </a:p>
          <a:p>
            <a:pPr marL="457200" lvl="1" indent="0">
              <a:buNone/>
            </a:pPr>
            <a:r>
              <a:rPr lang="uk-UA" sz="1600" b="1" dirty="0"/>
              <a:t>5.4  Визначення площі лекал, нормування витрат матеріалів на виготовлення </a:t>
            </a:r>
          </a:p>
          <a:p>
            <a:pPr marL="137160" indent="0">
              <a:buNone/>
            </a:pPr>
            <a:r>
              <a:rPr lang="uk-UA" sz="1600" b="1" dirty="0"/>
              <a:t>виробу </a:t>
            </a:r>
          </a:p>
          <a:p>
            <a:pPr marL="137160" indent="0">
              <a:buNone/>
            </a:pPr>
            <a:r>
              <a:rPr lang="uk-UA" sz="1600" b="1" dirty="0"/>
              <a:t>6.  Технологічна частина </a:t>
            </a:r>
          </a:p>
          <a:p>
            <a:pPr marL="457200" lvl="1" indent="0">
              <a:buNone/>
            </a:pPr>
            <a:r>
              <a:rPr lang="uk-UA" sz="1600" b="1" dirty="0"/>
              <a:t>6.1  Характеристика способів з’єднання деталей швейного виробу </a:t>
            </a:r>
          </a:p>
          <a:p>
            <a:pPr marL="457200" lvl="1" indent="0">
              <a:buNone/>
            </a:pPr>
            <a:r>
              <a:rPr lang="uk-UA" sz="1600" b="1" dirty="0"/>
              <a:t>6.2  Технологічна послідовність </a:t>
            </a:r>
          </a:p>
          <a:p>
            <a:pPr marL="457200" lvl="1" indent="0">
              <a:buNone/>
            </a:pPr>
            <a:r>
              <a:rPr lang="uk-UA" sz="1600" b="1" dirty="0"/>
              <a:t>6.3  Побудова монтажного графіку </a:t>
            </a:r>
          </a:p>
          <a:p>
            <a:pPr marL="137160" indent="0">
              <a:buNone/>
            </a:pPr>
            <a:r>
              <a:rPr lang="uk-UA" sz="1600" b="1" dirty="0"/>
              <a:t>7.  Аналіз та оцінка якості швейного виробу </a:t>
            </a:r>
          </a:p>
        </p:txBody>
      </p:sp>
    </p:spTree>
    <p:extLst>
      <p:ext uri="{BB962C8B-B14F-4D97-AF65-F5344CB8AC3E}">
        <p14:creationId xmlns:p14="http://schemas.microsoft.com/office/powerpoint/2010/main" val="2447645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25782"/>
          </a:xfrm>
        </p:spPr>
        <p:txBody>
          <a:bodyPr>
            <a:normAutofit fontScale="90000"/>
          </a:bodyPr>
          <a:lstStyle/>
          <a:p>
            <a:r>
              <a:rPr lang="uk-UA" sz="2700" dirty="0" smtClean="0">
                <a:solidFill>
                  <a:schemeClr val="bg1"/>
                </a:solidFill>
                <a:effectLst/>
                <a:latin typeface="+mn-lt"/>
              </a:rPr>
              <a:t/>
            </a:r>
            <a:br>
              <a:rPr lang="uk-UA" sz="2700" dirty="0" smtClean="0">
                <a:solidFill>
                  <a:schemeClr val="bg1"/>
                </a:solidFill>
                <a:effectLst/>
                <a:latin typeface="+mn-lt"/>
              </a:rPr>
            </a:br>
            <a:r>
              <a:rPr lang="uk-UA" sz="2700" dirty="0" smtClean="0">
                <a:solidFill>
                  <a:schemeClr val="bg1"/>
                </a:solidFill>
                <a:effectLst/>
                <a:latin typeface="+mn-lt"/>
              </a:rPr>
              <a:t>Оцінювання </a:t>
            </a:r>
            <a:r>
              <a:rPr lang="uk-UA" sz="2700" dirty="0">
                <a:solidFill>
                  <a:schemeClr val="bg1"/>
                </a:solidFill>
                <a:effectLst/>
                <a:latin typeface="+mn-lt"/>
              </a:rPr>
              <a:t>рівня </a:t>
            </a:r>
            <a:r>
              <a:rPr lang="uk-UA" sz="2700" dirty="0" smtClean="0">
                <a:solidFill>
                  <a:schemeClr val="bg1"/>
                </a:solidFill>
                <a:effectLst/>
                <a:latin typeface="+mn-lt"/>
              </a:rPr>
              <a:t>сформованості професійної </a:t>
            </a:r>
            <a:r>
              <a:rPr lang="uk-UA" sz="2700" dirty="0">
                <a:solidFill>
                  <a:schemeClr val="bg1"/>
                </a:solidFill>
                <a:effectLst/>
                <a:latin typeface="+mn-lt"/>
              </a:rPr>
              <a:t>компетентності «Виготовлення спідниці</a:t>
            </a:r>
            <a:r>
              <a:rPr lang="uk-UA" sz="2700" dirty="0" smtClean="0">
                <a:solidFill>
                  <a:schemeClr val="bg1"/>
                </a:solidFill>
                <a:effectLst/>
                <a:latin typeface="+mn-lt"/>
              </a:rPr>
              <a:t>»</a:t>
            </a:r>
            <a:r>
              <a:rPr lang="uk-UA" sz="3200" dirty="0">
                <a:solidFill>
                  <a:schemeClr val="bg1"/>
                </a:solidFill>
                <a:effectLst/>
              </a:rPr>
              <a:t/>
            </a:r>
            <a:br>
              <a:rPr lang="uk-UA" sz="3200" dirty="0">
                <a:solidFill>
                  <a:schemeClr val="bg1"/>
                </a:solidFill>
                <a:effectLst/>
              </a:rPr>
            </a:br>
            <a:endParaRPr lang="uk-UA" sz="3200" i="1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412776"/>
            <a:ext cx="5904656" cy="496855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uk-UA" sz="1900" b="1" dirty="0" smtClean="0">
                <a:solidFill>
                  <a:schemeClr val="bg1"/>
                </a:solidFill>
              </a:rPr>
              <a:t>Тема проєкту: </a:t>
            </a:r>
            <a:r>
              <a:rPr lang="uk-UA" sz="1900" b="1" dirty="0" smtClean="0"/>
              <a:t>Створення моделі спідниці</a:t>
            </a:r>
          </a:p>
          <a:p>
            <a:pPr>
              <a:buNone/>
            </a:pPr>
            <a:endParaRPr lang="uk-UA" sz="19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uk-UA" sz="1900" b="1" dirty="0" smtClean="0">
                <a:solidFill>
                  <a:srgbClr val="FF0000"/>
                </a:solidFill>
              </a:rPr>
              <a:t>Проблема</a:t>
            </a:r>
          </a:p>
          <a:p>
            <a:pPr>
              <a:buNone/>
            </a:pPr>
            <a:r>
              <a:rPr lang="uk-UA" sz="1900" b="1" dirty="0" smtClean="0"/>
              <a:t>В ательє звернулась замовниця з проханням виготовити спідницю. Замовниця має нестандартний тип фігури.</a:t>
            </a:r>
          </a:p>
          <a:p>
            <a:pPr>
              <a:buNone/>
            </a:pPr>
            <a:endParaRPr lang="uk-UA" sz="19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uk-UA" sz="1900" b="1" dirty="0" smtClean="0">
                <a:solidFill>
                  <a:srgbClr val="FF0000"/>
                </a:solidFill>
              </a:rPr>
              <a:t>Завдання</a:t>
            </a:r>
          </a:p>
          <a:p>
            <a:pPr>
              <a:buNone/>
            </a:pPr>
            <a:r>
              <a:rPr lang="uk-UA" sz="1900" b="1" dirty="0" smtClean="0"/>
              <a:t>Вам пропонуються виконати наступні види робіт:</a:t>
            </a:r>
          </a:p>
          <a:p>
            <a:pPr marL="594360" indent="-457200">
              <a:buAutoNum type="arabicPeriod"/>
            </a:pPr>
            <a:r>
              <a:rPr lang="uk-UA" sz="1900" b="1" dirty="0" smtClean="0"/>
              <a:t>Визначити тип фігури замовниці.</a:t>
            </a:r>
          </a:p>
          <a:p>
            <a:pPr marL="594360" indent="-457200">
              <a:buAutoNum type="arabicPeriod"/>
            </a:pPr>
            <a:r>
              <a:rPr lang="uk-UA" sz="1900" b="1" dirty="0" smtClean="0"/>
              <a:t>Запропонувати модель спідниці.</a:t>
            </a:r>
          </a:p>
          <a:p>
            <a:pPr marL="594360" indent="-457200">
              <a:buAutoNum type="arabicPeriod"/>
            </a:pPr>
            <a:r>
              <a:rPr lang="uk-UA" sz="1900" b="1" dirty="0" smtClean="0"/>
              <a:t>Скласти алгоритм виготовлення моделі.</a:t>
            </a:r>
          </a:p>
          <a:p>
            <a:pPr marL="594360" indent="-457200">
              <a:buAutoNum type="arabicPeriod"/>
            </a:pPr>
            <a:r>
              <a:rPr lang="uk-UA" sz="1900" b="1" dirty="0" smtClean="0"/>
              <a:t>Підібрати тканину.</a:t>
            </a:r>
          </a:p>
          <a:p>
            <a:pPr marL="594360" indent="-457200">
              <a:buAutoNum type="arabicPeriod"/>
            </a:pPr>
            <a:r>
              <a:rPr lang="uk-UA" sz="1900" b="1" dirty="0" smtClean="0"/>
              <a:t>Вивчити, дослідити та запропонувати методи обробки вузлів спідниці. Зобразити їх схематично.</a:t>
            </a:r>
          </a:p>
          <a:p>
            <a:pPr marL="594360" indent="-457200">
              <a:buNone/>
            </a:pPr>
            <a:r>
              <a:rPr lang="uk-UA" sz="1900" b="1" dirty="0" smtClean="0"/>
              <a:t>Обґрунтувати вибір кожного пункту</a:t>
            </a:r>
          </a:p>
          <a:p>
            <a:endParaRPr lang="uk-UA" dirty="0"/>
          </a:p>
        </p:txBody>
      </p:sp>
      <p:pic>
        <p:nvPicPr>
          <p:cNvPr id="4" name="Содержимое 3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7000892" y="1340768"/>
            <a:ext cx="1459540" cy="49685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000" dirty="0" smtClean="0">
                <a:solidFill>
                  <a:schemeClr val="bg1"/>
                </a:solidFill>
                <a:effectLst/>
                <a:latin typeface="+mn-lt"/>
              </a:rPr>
              <a:t>  Оцінювання </a:t>
            </a:r>
            <a:r>
              <a:rPr lang="uk-UA" sz="2000" dirty="0">
                <a:solidFill>
                  <a:schemeClr val="bg1"/>
                </a:solidFill>
                <a:effectLst/>
                <a:latin typeface="+mn-lt"/>
              </a:rPr>
              <a:t>рівня сформованості професійної компетентності «Виготовлення </a:t>
            </a:r>
            <a:r>
              <a:rPr lang="uk-UA" sz="2000" dirty="0" smtClean="0">
                <a:solidFill>
                  <a:schemeClr val="bg1"/>
                </a:solidFill>
                <a:effectLst/>
                <a:latin typeface="+mn-lt"/>
              </a:rPr>
              <a:t>блузи із застібкою нескладної технологічної обробки»</a:t>
            </a:r>
            <a:endParaRPr lang="uk-UA" sz="20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37160" indent="0">
              <a:buNone/>
            </a:pPr>
            <a:r>
              <a:rPr lang="uk-UA" sz="2000" b="1" dirty="0">
                <a:solidFill>
                  <a:schemeClr val="bg1"/>
                </a:solidFill>
              </a:rPr>
              <a:t>Тема проєкту</a:t>
            </a:r>
            <a:r>
              <a:rPr lang="uk-UA" sz="2000" b="1" dirty="0" smtClean="0">
                <a:solidFill>
                  <a:schemeClr val="bg1"/>
                </a:solidFill>
              </a:rPr>
              <a:t>: </a:t>
            </a:r>
            <a:r>
              <a:rPr lang="uk-UA" sz="2000" b="1" dirty="0" smtClean="0"/>
              <a:t>Надання </a:t>
            </a:r>
            <a:r>
              <a:rPr lang="uk-UA" sz="2000" b="1" dirty="0"/>
              <a:t>послуг з виготовлення блузи за індивідуальним </a:t>
            </a:r>
            <a:r>
              <a:rPr lang="uk-UA" sz="2000" b="1" dirty="0" smtClean="0"/>
              <a:t>замовленням</a:t>
            </a:r>
            <a:endParaRPr lang="uk-UA" sz="2000" b="1" dirty="0"/>
          </a:p>
          <a:p>
            <a:pPr marL="137160" indent="0">
              <a:buNone/>
            </a:pPr>
            <a:r>
              <a:rPr lang="uk-UA" sz="2000" b="1" dirty="0">
                <a:solidFill>
                  <a:srgbClr val="FF0000"/>
                </a:solidFill>
              </a:rPr>
              <a:t>Проблема:</a:t>
            </a:r>
          </a:p>
          <a:p>
            <a:pPr marL="137160" indent="0">
              <a:buNone/>
            </a:pPr>
            <a:r>
              <a:rPr lang="uk-UA" sz="2000" b="1" dirty="0"/>
              <a:t>Надання замовнику якісних послуг з виготовлення блузи для роботи в офісі</a:t>
            </a:r>
            <a:r>
              <a:rPr lang="uk-UA" sz="2000" b="1" dirty="0" smtClean="0"/>
              <a:t>, урочистих </a:t>
            </a:r>
            <a:r>
              <a:rPr lang="uk-UA" sz="2000" b="1" dirty="0"/>
              <a:t>подій, повсякденного носіння.</a:t>
            </a:r>
          </a:p>
          <a:p>
            <a:pPr marL="137160" indent="0">
              <a:buNone/>
            </a:pPr>
            <a:r>
              <a:rPr lang="uk-UA" sz="2000" b="1" dirty="0">
                <a:solidFill>
                  <a:srgbClr val="FF0000"/>
                </a:solidFill>
              </a:rPr>
              <a:t>Завдання:</a:t>
            </a:r>
          </a:p>
          <a:p>
            <a:pPr marL="137160" indent="0">
              <a:buNone/>
            </a:pPr>
            <a:r>
              <a:rPr lang="uk-UA" sz="2000" b="1" dirty="0"/>
              <a:t>Вам належить виконати наступні види робіт:</a:t>
            </a:r>
          </a:p>
          <a:p>
            <a:pPr marL="137160" lvl="0" indent="0">
              <a:buNone/>
            </a:pPr>
            <a:r>
              <a:rPr lang="uk-UA" sz="2000" b="1" dirty="0" smtClean="0"/>
              <a:t>- Вивчити</a:t>
            </a:r>
            <a:r>
              <a:rPr lang="uk-UA" sz="2000" b="1" dirty="0"/>
              <a:t>, дослідити  та запропонувати моделі блуз для даного призначення.</a:t>
            </a:r>
          </a:p>
          <a:p>
            <a:pPr marL="137160" lvl="0" indent="0">
              <a:buNone/>
            </a:pPr>
            <a:r>
              <a:rPr lang="uk-UA" sz="2000" b="1" dirty="0" smtClean="0"/>
              <a:t>- Скласти </a:t>
            </a:r>
            <a:r>
              <a:rPr lang="uk-UA" sz="2000" b="1" dirty="0"/>
              <a:t>алгоритм виготовлення моделі.</a:t>
            </a:r>
          </a:p>
          <a:p>
            <a:pPr marL="137160" lvl="0" indent="0">
              <a:buNone/>
            </a:pPr>
            <a:r>
              <a:rPr lang="uk-UA" sz="2000" b="1" dirty="0" smtClean="0"/>
              <a:t>- Підібрати </a:t>
            </a:r>
            <a:r>
              <a:rPr lang="uk-UA" sz="2000" b="1" dirty="0"/>
              <a:t>тканину. </a:t>
            </a:r>
          </a:p>
          <a:p>
            <a:pPr marL="137160" lvl="0" indent="0">
              <a:buNone/>
            </a:pPr>
            <a:r>
              <a:rPr lang="uk-UA" sz="2000" b="1" dirty="0" smtClean="0"/>
              <a:t>- Розрахувати </a:t>
            </a:r>
            <a:r>
              <a:rPr lang="uk-UA" sz="2000" b="1" dirty="0"/>
              <a:t>витрати матеріалів.</a:t>
            </a:r>
          </a:p>
          <a:p>
            <a:pPr marL="137160" lvl="0" indent="0">
              <a:buNone/>
            </a:pPr>
            <a:r>
              <a:rPr lang="uk-UA" sz="2000" b="1" dirty="0" smtClean="0"/>
              <a:t>- Вивчити</a:t>
            </a:r>
            <a:r>
              <a:rPr lang="uk-UA" sz="2000" b="1" dirty="0"/>
              <a:t>, дослідити та запропонувати методи обробки вузлів </a:t>
            </a:r>
            <a:r>
              <a:rPr lang="uk-UA" sz="2000" b="1" dirty="0" smtClean="0"/>
              <a:t>блузи. Зобразити </a:t>
            </a:r>
            <a:r>
              <a:rPr lang="uk-UA" sz="2000" b="1" dirty="0"/>
              <a:t>їх схематично.</a:t>
            </a:r>
          </a:p>
          <a:p>
            <a:pPr marL="137160" lvl="0" indent="0">
              <a:buNone/>
            </a:pPr>
            <a:r>
              <a:rPr lang="uk-UA" sz="2000" b="1" dirty="0" smtClean="0"/>
              <a:t>- Запропонувати </a:t>
            </a:r>
            <a:r>
              <a:rPr lang="uk-UA" sz="2000" b="1" dirty="0"/>
              <a:t>та виконати оздоблення.</a:t>
            </a:r>
          </a:p>
          <a:p>
            <a:pPr marL="137160" indent="0">
              <a:buNone/>
            </a:pPr>
            <a:r>
              <a:rPr lang="uk-UA" sz="2000" b="1" dirty="0"/>
              <a:t>Обґрунтувати вибір кожного </a:t>
            </a:r>
            <a:r>
              <a:rPr lang="uk-UA" sz="2000" b="1" dirty="0" smtClean="0"/>
              <a:t>пункту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67038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8092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uk-UA" sz="2800" dirty="0" smtClean="0">
                <a:solidFill>
                  <a:schemeClr val="tx1"/>
                </a:solidFill>
              </a:rPr>
              <a:t/>
            </a:r>
            <a:br>
              <a:rPr lang="uk-UA" sz="2800" dirty="0" smtClean="0">
                <a:solidFill>
                  <a:schemeClr val="tx1"/>
                </a:solidFill>
              </a:rPr>
            </a:br>
            <a:r>
              <a:rPr lang="uk-UA" sz="2200" dirty="0" smtClean="0">
                <a:solidFill>
                  <a:schemeClr val="bg1"/>
                </a:solidFill>
              </a:rPr>
              <a:t>Тема проєкту: </a:t>
            </a:r>
            <a:r>
              <a:rPr lang="uk-UA" sz="2200" dirty="0" smtClean="0">
                <a:solidFill>
                  <a:srgbClr val="C00000"/>
                </a:solidFill>
              </a:rPr>
              <a:t>Аспекти життєвого успіху</a:t>
            </a:r>
            <a:br>
              <a:rPr lang="uk-UA" sz="2200" dirty="0" smtClean="0">
                <a:solidFill>
                  <a:srgbClr val="C00000"/>
                </a:solidFill>
              </a:rPr>
            </a:br>
            <a:r>
              <a:rPr lang="uk-UA" sz="2200" dirty="0">
                <a:solidFill>
                  <a:schemeClr val="bg1"/>
                </a:solidFill>
              </a:rPr>
              <a:t>Мета: </a:t>
            </a:r>
            <a:r>
              <a:rPr lang="uk-UA" sz="2200" dirty="0">
                <a:solidFill>
                  <a:srgbClr val="C00000"/>
                </a:solidFill>
              </a:rPr>
              <a:t>Сприяти визначенню  особистістю траєкторій власної </a:t>
            </a:r>
            <a:r>
              <a:rPr lang="uk-UA" sz="2200" dirty="0" smtClean="0">
                <a:solidFill>
                  <a:srgbClr val="C00000"/>
                </a:solidFill>
              </a:rPr>
              <a:t>     життєпобудови </a:t>
            </a:r>
            <a:r>
              <a:rPr lang="uk-UA" sz="2200" dirty="0">
                <a:solidFill>
                  <a:srgbClr val="C00000"/>
                </a:solidFill>
              </a:rPr>
              <a:t>й особистісного розвитку</a:t>
            </a:r>
            <a:r>
              <a:rPr lang="uk-UA" sz="2800" dirty="0"/>
              <a:t/>
            </a:r>
            <a:br>
              <a:rPr lang="uk-UA" sz="2800" dirty="0"/>
            </a:br>
            <a:r>
              <a:rPr lang="uk-UA" sz="2800" dirty="0" smtClean="0"/>
              <a:t/>
            </a:r>
            <a:br>
              <a:rPr lang="uk-UA" sz="2800" dirty="0" smtClean="0"/>
            </a:br>
            <a:endParaRPr lang="uk-UA" sz="22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7715200" cy="4709160"/>
          </a:xfrm>
        </p:spPr>
        <p:txBody>
          <a:bodyPr>
            <a:normAutofit fontScale="47500" lnSpcReduction="20000"/>
          </a:bodyPr>
          <a:lstStyle/>
          <a:p>
            <a:pPr marL="137160" indent="0" algn="ctr">
              <a:buNone/>
            </a:pPr>
            <a:r>
              <a:rPr lang="uk-UA" sz="3400" b="1" dirty="0" smtClean="0">
                <a:solidFill>
                  <a:srgbClr val="C00000"/>
                </a:solidFill>
              </a:rPr>
              <a:t>Основні </a:t>
            </a:r>
            <a:r>
              <a:rPr lang="uk-UA" sz="3400" b="1" dirty="0">
                <a:solidFill>
                  <a:srgbClr val="C00000"/>
                </a:solidFill>
              </a:rPr>
              <a:t>завдання:</a:t>
            </a:r>
          </a:p>
          <a:p>
            <a:pPr marL="137160" indent="0">
              <a:buNone/>
            </a:pPr>
            <a:r>
              <a:rPr lang="en-US" sz="2900" b="1" dirty="0">
                <a:solidFill>
                  <a:schemeClr val="bg1"/>
                </a:solidFill>
              </a:rPr>
              <a:t>I</a:t>
            </a:r>
            <a:r>
              <a:rPr lang="ru-RU" sz="2900" b="1" dirty="0">
                <a:solidFill>
                  <a:schemeClr val="bg1"/>
                </a:solidFill>
              </a:rPr>
              <a:t>.</a:t>
            </a:r>
            <a:r>
              <a:rPr lang="uk-UA" sz="2900" b="1" dirty="0">
                <a:solidFill>
                  <a:schemeClr val="bg1"/>
                </a:solidFill>
              </a:rPr>
              <a:t> Аналітична робота</a:t>
            </a:r>
          </a:p>
          <a:p>
            <a:pPr marL="137160" indent="0" algn="just">
              <a:buNone/>
            </a:pPr>
            <a:r>
              <a:rPr lang="uk-UA" sz="2900" b="1" dirty="0"/>
              <a:t>1.1. Провести аналіз понять та основних складових життєвої компетентності; </a:t>
            </a:r>
          </a:p>
          <a:p>
            <a:pPr marL="137160" indent="0" algn="just">
              <a:buNone/>
            </a:pPr>
            <a:r>
              <a:rPr lang="uk-UA" sz="2900" b="1" dirty="0"/>
              <a:t>1.2. Визначити сутнісну характеристику життєвої компетентності підлітків (усвідомлення природи підлітків, ситуація їх психологічного та соціального розвитку, окреслення сучасних тенденцій розвитку підліткового середовища); </a:t>
            </a:r>
          </a:p>
          <a:p>
            <a:pPr marL="137160" indent="0" algn="just">
              <a:buNone/>
            </a:pPr>
            <a:r>
              <a:rPr lang="uk-UA" sz="2900" b="1" dirty="0"/>
              <a:t>1.3. Підвищення психолого-педагогічної компетентності педагога, його готовність до інноваційної діяльності; </a:t>
            </a:r>
          </a:p>
          <a:p>
            <a:pPr marL="137160" indent="0" algn="just">
              <a:buNone/>
            </a:pPr>
            <a:r>
              <a:rPr lang="uk-UA" sz="2900" b="1" dirty="0"/>
              <a:t>1.4. Виявити сутнісні характеристики професійної реалізації здобувачів освіти під час проходження виробничої </a:t>
            </a:r>
            <a:r>
              <a:rPr lang="uk-UA" sz="2900" b="1" dirty="0" smtClean="0"/>
              <a:t>практики;</a:t>
            </a:r>
            <a:endParaRPr lang="uk-UA" sz="2900" b="1" dirty="0"/>
          </a:p>
          <a:p>
            <a:pPr marL="137160" indent="0" algn="just">
              <a:buNone/>
            </a:pPr>
            <a:r>
              <a:rPr lang="uk-UA" sz="2900" b="1" dirty="0"/>
              <a:t>1.5. Виявити основні сутнісні характеристики життєвого успіху в уявленнях однолітків і молоді з найближчого оточення в результаті соціально-психологічного опитування в мережі Інтернет (група </a:t>
            </a:r>
            <a:r>
              <a:rPr lang="uk-UA" sz="2900" b="1" dirty="0" smtClean="0"/>
              <a:t>)</a:t>
            </a:r>
            <a:endParaRPr lang="uk-UA" sz="2900" b="1" dirty="0"/>
          </a:p>
          <a:p>
            <a:pPr marL="137160" indent="0" algn="just">
              <a:buNone/>
            </a:pPr>
            <a:r>
              <a:rPr lang="uk-UA" sz="2900" b="1" dirty="0">
                <a:solidFill>
                  <a:schemeClr val="bg1"/>
                </a:solidFill>
              </a:rPr>
              <a:t>ІІ. Практична робота</a:t>
            </a:r>
          </a:p>
          <a:p>
            <a:pPr marL="137160" indent="0" algn="just">
              <a:buNone/>
            </a:pPr>
            <a:r>
              <a:rPr lang="uk-UA" sz="2900" b="1" dirty="0"/>
              <a:t>2.1. Розробити структуру  моделі формування життєвих компетентностей здобувачів освіти на основі модульно-компетентнісного підходу;</a:t>
            </a:r>
          </a:p>
          <a:p>
            <a:pPr marL="137160" indent="0" algn="just">
              <a:buNone/>
            </a:pPr>
            <a:r>
              <a:rPr lang="uk-UA" sz="2900" b="1" dirty="0"/>
              <a:t>2.2. Впровадження проектів,  форм, методів формування життєвих компетентностей; </a:t>
            </a:r>
          </a:p>
          <a:p>
            <a:pPr marL="137160" indent="0" algn="just">
              <a:buNone/>
            </a:pPr>
            <a:r>
              <a:rPr lang="uk-UA" sz="2900" b="1" dirty="0"/>
              <a:t>2.3. Формування банку даних «Вивчити біографії випускників, людей, що досягли бажаних цілей, на основі яких виділити основні риси особистості, схильної до успіху, і шляхи досягнення життєвого успіху»</a:t>
            </a:r>
          </a:p>
          <a:p>
            <a:pPr marL="137160" indent="0" algn="just">
              <a:buNone/>
            </a:pPr>
            <a:r>
              <a:rPr lang="uk-UA" sz="2900" b="1" dirty="0">
                <a:solidFill>
                  <a:schemeClr val="bg1"/>
                </a:solidFill>
              </a:rPr>
              <a:t>ІІІ. </a:t>
            </a:r>
            <a:r>
              <a:rPr lang="uk-UA" sz="2900" b="1" dirty="0" smtClean="0">
                <a:solidFill>
                  <a:schemeClr val="bg1"/>
                </a:solidFill>
              </a:rPr>
              <a:t>Моніторинг</a:t>
            </a:r>
            <a:endParaRPr lang="uk-UA" sz="2900" b="1" dirty="0">
              <a:solidFill>
                <a:schemeClr val="bg1"/>
              </a:solidFill>
            </a:endParaRPr>
          </a:p>
          <a:p>
            <a:pPr marL="137160" indent="0" algn="just">
              <a:buNone/>
            </a:pPr>
            <a:r>
              <a:rPr lang="uk-UA" sz="2900" b="1" dirty="0" smtClean="0"/>
              <a:t>3.1. Розробка  </a:t>
            </a:r>
            <a:r>
              <a:rPr lang="uk-UA" sz="2900" b="1" dirty="0"/>
              <a:t>критеріїв життєвої компетентності учнів </a:t>
            </a:r>
          </a:p>
          <a:p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598990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385</TotalTime>
  <Words>594</Words>
  <Application>Microsoft Office PowerPoint</Application>
  <PresentationFormat>Экран (4:3)</PresentationFormat>
  <Paragraphs>100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Апекс</vt:lpstr>
      <vt:lpstr>Презентация PowerPoint</vt:lpstr>
      <vt:lpstr>Переваги проєктних технологій:</vt:lpstr>
      <vt:lpstr>Типи учнівських проєктів</vt:lpstr>
      <vt:lpstr>Розв'язування виробничих ситуацій на ДКА</vt:lpstr>
      <vt:lpstr>Презентация PowerPoint</vt:lpstr>
      <vt:lpstr>Складання технічної документації на  виготовлення швейного виробу до ДПА</vt:lpstr>
      <vt:lpstr> Оцінювання рівня сформованості професійної компетентності «Виготовлення спідниці» </vt:lpstr>
      <vt:lpstr>  Оцінювання рівня сформованості професійної компетентності «Виготовлення блузи із застібкою нескладної технологічної обробки»</vt:lpstr>
      <vt:lpstr> Тема проєкту: Аспекти життєвого успіху Мета: Сприяти визначенню  особистістю траєкторій власної      життєпобудови й особистісного розвитку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Засідання циклової комісії</dc:title>
  <dc:creator>Administrator</dc:creator>
  <cp:lastModifiedBy>Gala</cp:lastModifiedBy>
  <cp:revision>39</cp:revision>
  <dcterms:created xsi:type="dcterms:W3CDTF">2019-12-02T13:17:12Z</dcterms:created>
  <dcterms:modified xsi:type="dcterms:W3CDTF">2020-02-23T21:37:22Z</dcterms:modified>
</cp:coreProperties>
</file>