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65" r:id="rId8"/>
    <p:sldId id="266" r:id="rId9"/>
    <p:sldId id="270" r:id="rId10"/>
    <p:sldId id="267" r:id="rId11"/>
    <p:sldId id="268" r:id="rId12"/>
    <p:sldId id="269" r:id="rId13"/>
    <p:sldId id="272" r:id="rId14"/>
    <p:sldId id="273" r:id="rId15"/>
    <p:sldId id="271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13BB-FDD6-4BAE-9B21-811BC713342D}" type="datetimeFigureOut">
              <a:rPr lang="uk-UA" smtClean="0"/>
              <a:t>14.01.2013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2473-8B3F-48AA-B19C-64AC3DAF16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13BB-FDD6-4BAE-9B21-811BC713342D}" type="datetimeFigureOut">
              <a:rPr lang="uk-UA" smtClean="0"/>
              <a:t>14.01.2013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2473-8B3F-48AA-B19C-64AC3DAF16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13BB-FDD6-4BAE-9B21-811BC713342D}" type="datetimeFigureOut">
              <a:rPr lang="uk-UA" smtClean="0"/>
              <a:t>14.01.2013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2473-8B3F-48AA-B19C-64AC3DAF16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13BB-FDD6-4BAE-9B21-811BC713342D}" type="datetimeFigureOut">
              <a:rPr lang="uk-UA" smtClean="0"/>
              <a:t>14.01.2013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2473-8B3F-48AA-B19C-64AC3DAF16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13BB-FDD6-4BAE-9B21-811BC713342D}" type="datetimeFigureOut">
              <a:rPr lang="uk-UA" smtClean="0"/>
              <a:t>14.01.2013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2473-8B3F-48AA-B19C-64AC3DAF16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13BB-FDD6-4BAE-9B21-811BC713342D}" type="datetimeFigureOut">
              <a:rPr lang="uk-UA" smtClean="0"/>
              <a:t>14.01.2013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2473-8B3F-48AA-B19C-64AC3DAF16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13BB-FDD6-4BAE-9B21-811BC713342D}" type="datetimeFigureOut">
              <a:rPr lang="uk-UA" smtClean="0"/>
              <a:t>14.01.2013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2473-8B3F-48AA-B19C-64AC3DAF16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13BB-FDD6-4BAE-9B21-811BC713342D}" type="datetimeFigureOut">
              <a:rPr lang="uk-UA" smtClean="0"/>
              <a:t>14.01.2013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2473-8B3F-48AA-B19C-64AC3DAF16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13BB-FDD6-4BAE-9B21-811BC713342D}" type="datetimeFigureOut">
              <a:rPr lang="uk-UA" smtClean="0"/>
              <a:t>14.01.2013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2473-8B3F-48AA-B19C-64AC3DAF16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13BB-FDD6-4BAE-9B21-811BC713342D}" type="datetimeFigureOut">
              <a:rPr lang="uk-UA" smtClean="0"/>
              <a:t>14.01.2013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2473-8B3F-48AA-B19C-64AC3DAF16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13BB-FDD6-4BAE-9B21-811BC713342D}" type="datetimeFigureOut">
              <a:rPr lang="uk-UA" smtClean="0"/>
              <a:t>14.01.2013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2473-8B3F-48AA-B19C-64AC3DAF1612}" type="slidenum">
              <a:rPr lang="uk-UA" smtClean="0"/>
              <a:t>‹#›</a:t>
            </a:fld>
            <a:endParaRPr lang="uk-UA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ED13BB-FDD6-4BAE-9B21-811BC713342D}" type="datetimeFigureOut">
              <a:rPr lang="uk-UA" smtClean="0"/>
              <a:t>14.01.2013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D22473-8B3F-48AA-B19C-64AC3DAF161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2060849"/>
            <a:ext cx="7234966" cy="2716532"/>
          </a:xfrm>
        </p:spPr>
        <p:txBody>
          <a:bodyPr>
            <a:noAutofit/>
          </a:bodyPr>
          <a:lstStyle/>
          <a:p>
            <a:pPr algn="ctr"/>
            <a:r>
              <a:rPr lang="uk-UA" sz="6000" b="1" i="1" dirty="0" smtClean="0">
                <a:solidFill>
                  <a:schemeClr val="accent6">
                    <a:lumMod val="50000"/>
                  </a:schemeClr>
                </a:solidFill>
              </a:rPr>
              <a:t>Співтворчість викладача та учнів</a:t>
            </a:r>
            <a:endParaRPr lang="uk-UA" sz="6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3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768752" cy="924475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uk-UA" sz="2400" b="1" i="1" dirty="0" smtClean="0">
                <a:solidFill>
                  <a:schemeClr val="accent6">
                    <a:lumMod val="50000"/>
                  </a:schemeClr>
                </a:solidFill>
              </a:rPr>
              <a:t>Проводжу уроки з застосуванням інтерактивних методів навчання</a:t>
            </a:r>
            <a:endParaRPr lang="uk-UA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348880"/>
            <a:ext cx="3600400" cy="4229998"/>
          </a:xfrm>
        </p:spPr>
        <p:txBody>
          <a:bodyPr>
            <a:normAutofit fontScale="85000" lnSpcReduction="10000"/>
          </a:bodyPr>
          <a:lstStyle/>
          <a:p>
            <a:pPr marL="0" indent="0" defTabSz="449263">
              <a:buNone/>
            </a:pPr>
            <a:r>
              <a:rPr lang="uk-UA" sz="2000" b="1" i="1" dirty="0" smtClean="0">
                <a:solidFill>
                  <a:schemeClr val="tx1"/>
                </a:solidFill>
              </a:rPr>
              <a:t>Ігрова </a:t>
            </a:r>
            <a:r>
              <a:rPr lang="uk-UA" sz="2000" b="1" i="1" dirty="0" smtClean="0">
                <a:solidFill>
                  <a:schemeClr val="tx1"/>
                </a:solidFill>
              </a:rPr>
              <a:t>форма організації уроку </a:t>
            </a:r>
            <a:r>
              <a:rPr lang="uk-UA" sz="2000" b="1" i="1" dirty="0">
                <a:solidFill>
                  <a:schemeClr val="tx1"/>
                </a:solidFill>
              </a:rPr>
              <a:t>створює на уроці і в позаурочній діяльності учнів (підготовка до уроку, самостійна робота) невимушену </a:t>
            </a:r>
            <a:r>
              <a:rPr lang="uk-UA" sz="2000" b="1" i="1" dirty="0" smtClean="0">
                <a:solidFill>
                  <a:schemeClr val="tx1"/>
                </a:solidFill>
              </a:rPr>
              <a:t>атмосферу творчості, переводить на неформальний рівень співпрацю педагога з учнем, що сприяє </a:t>
            </a:r>
            <a:r>
              <a:rPr lang="uk-UA" sz="2000" b="1" i="1" dirty="0">
                <a:solidFill>
                  <a:schemeClr val="tx1"/>
                </a:solidFill>
              </a:rPr>
              <a:t>розвитку пізнавальної діяльності учнів, </a:t>
            </a:r>
            <a:r>
              <a:rPr lang="uk-UA" sz="2000" b="1" i="1" dirty="0" smtClean="0">
                <a:solidFill>
                  <a:schemeClr val="tx1"/>
                </a:solidFill>
              </a:rPr>
              <a:t>надихає </a:t>
            </a:r>
            <a:r>
              <a:rPr lang="uk-UA" sz="2000" b="1" i="1" dirty="0">
                <a:solidFill>
                  <a:schemeClr val="tx1"/>
                </a:solidFill>
              </a:rPr>
              <a:t>їх на творчість, спонукає до </a:t>
            </a:r>
            <a:r>
              <a:rPr lang="uk-UA" sz="2000" b="1" i="1" dirty="0" smtClean="0">
                <a:solidFill>
                  <a:schemeClr val="tx1"/>
                </a:solidFill>
              </a:rPr>
              <a:t>самостійного прийняття рішень, спрямованих на досягнення </a:t>
            </a:r>
            <a:r>
              <a:rPr lang="uk-UA" sz="2000" b="1" i="1" dirty="0">
                <a:solidFill>
                  <a:schemeClr val="tx1"/>
                </a:solidFill>
              </a:rPr>
              <a:t>кращих </a:t>
            </a:r>
            <a:r>
              <a:rPr lang="uk-UA" sz="2000" b="1" i="1" dirty="0" smtClean="0">
                <a:solidFill>
                  <a:schemeClr val="tx1"/>
                </a:solidFill>
              </a:rPr>
              <a:t>результатів</a:t>
            </a:r>
            <a:endParaRPr lang="uk-UA" sz="2000" b="1" i="1" dirty="0">
              <a:solidFill>
                <a:schemeClr val="tx1"/>
              </a:solidFill>
            </a:endParaRPr>
          </a:p>
        </p:txBody>
      </p:sp>
      <p:pic>
        <p:nvPicPr>
          <p:cNvPr id="4" name="Picture 6" descr="C:\Users\master\Pictures\vlcsnap-2012-02-27-19h18m45s230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0960" y="2996952"/>
            <a:ext cx="4455385" cy="297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48" y="1700808"/>
            <a:ext cx="8162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/>
              <a:t>Наприклад, проведення уроків з елементами ділової гри.</a:t>
            </a:r>
            <a:r>
              <a:rPr lang="uk-UA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13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125113" cy="924475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uk-UA" sz="2800" b="1" i="1" dirty="0" smtClean="0">
                <a:solidFill>
                  <a:schemeClr val="accent6">
                    <a:lumMod val="50000"/>
                  </a:schemeClr>
                </a:solidFill>
              </a:rPr>
              <a:t>Впроваджую в навчальний процес метод проектів</a:t>
            </a:r>
            <a:endParaRPr lang="uk-UA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844824"/>
            <a:ext cx="7125112" cy="446449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uk-UA" sz="2000" b="1" i="1" dirty="0">
                <a:solidFill>
                  <a:schemeClr val="tx1"/>
                </a:solidFill>
              </a:rPr>
              <a:t>Попередньо група розділяється на дві </a:t>
            </a:r>
            <a:r>
              <a:rPr lang="uk-UA" sz="2000" b="1" i="1" dirty="0" smtClean="0">
                <a:solidFill>
                  <a:schemeClr val="tx1"/>
                </a:solidFill>
              </a:rPr>
              <a:t>команди</a:t>
            </a:r>
            <a:r>
              <a:rPr lang="en-US" sz="2000" b="1" i="1" dirty="0" smtClean="0">
                <a:solidFill>
                  <a:schemeClr val="tx1"/>
                </a:solidFill>
              </a:rPr>
              <a:t>;</a:t>
            </a:r>
            <a:endParaRPr lang="uk-UA" sz="2000" b="1" i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chemeClr val="tx1"/>
                </a:solidFill>
              </a:rPr>
              <a:t>Кожна команда обирає собі керівника та секретаря</a:t>
            </a:r>
            <a:r>
              <a:rPr lang="en-US" sz="2000" b="1" i="1" dirty="0">
                <a:solidFill>
                  <a:schemeClr val="tx1"/>
                </a:solidFill>
              </a:rPr>
              <a:t>;</a:t>
            </a:r>
            <a:endParaRPr lang="uk-UA" sz="2000" b="1" i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chemeClr val="tx1"/>
                </a:solidFill>
              </a:rPr>
              <a:t>Командам </a:t>
            </a:r>
            <a:r>
              <a:rPr lang="uk-UA" sz="2000" b="1" i="1" dirty="0">
                <a:solidFill>
                  <a:schemeClr val="tx1"/>
                </a:solidFill>
              </a:rPr>
              <a:t>надаються теми </a:t>
            </a:r>
            <a:r>
              <a:rPr lang="uk-UA" sz="2000" b="1" i="1" dirty="0" smtClean="0">
                <a:solidFill>
                  <a:schemeClr val="tx1"/>
                </a:solidFill>
              </a:rPr>
              <a:t>для роботи над проектом</a:t>
            </a:r>
            <a:r>
              <a:rPr lang="en-US" sz="2000" b="1" i="1" dirty="0" smtClean="0">
                <a:solidFill>
                  <a:schemeClr val="tx1"/>
                </a:solidFill>
              </a:rPr>
              <a:t>;</a:t>
            </a:r>
            <a:endParaRPr lang="uk-UA" sz="2000" b="1" i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uk-UA" sz="2000" b="1" i="1" dirty="0">
                <a:solidFill>
                  <a:schemeClr val="tx1"/>
                </a:solidFill>
              </a:rPr>
              <a:t>Кожна команда отримує </a:t>
            </a:r>
            <a:r>
              <a:rPr lang="uk-UA" sz="2000" b="1" i="1" dirty="0" smtClean="0">
                <a:solidFill>
                  <a:schemeClr val="tx1"/>
                </a:solidFill>
              </a:rPr>
              <a:t>завдання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uk-UA" sz="2000" b="1" i="1" dirty="0" smtClean="0">
                <a:solidFill>
                  <a:schemeClr val="tx1"/>
                </a:solidFill>
              </a:rPr>
              <a:t>по даній темі</a:t>
            </a:r>
            <a:r>
              <a:rPr lang="en-US" sz="2000" b="1" i="1" dirty="0" smtClean="0">
                <a:solidFill>
                  <a:schemeClr val="tx1"/>
                </a:solidFill>
              </a:rPr>
              <a:t>;</a:t>
            </a:r>
            <a:endParaRPr lang="uk-UA" sz="2000" b="1" i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uk-UA" sz="2000" b="1" i="1" dirty="0">
                <a:solidFill>
                  <a:schemeClr val="tx1"/>
                </a:solidFill>
              </a:rPr>
              <a:t>На роботу творчого колективного проекту відводиться три тижні, тобто 15 робочих днів. </a:t>
            </a:r>
            <a:r>
              <a:rPr lang="uk-UA" sz="2000" b="1" i="1" dirty="0" smtClean="0">
                <a:solidFill>
                  <a:schemeClr val="tx1"/>
                </a:solidFill>
              </a:rPr>
              <a:t>При закінченні терміну учні звітують </a:t>
            </a:r>
            <a:r>
              <a:rPr lang="uk-UA" sz="2000" b="1" i="1" dirty="0">
                <a:solidFill>
                  <a:schemeClr val="tx1"/>
                </a:solidFill>
              </a:rPr>
              <a:t>про результат </a:t>
            </a:r>
            <a:r>
              <a:rPr lang="uk-UA" sz="2000" b="1" i="1" dirty="0" smtClean="0">
                <a:solidFill>
                  <a:schemeClr val="tx1"/>
                </a:solidFill>
              </a:rPr>
              <a:t>роботи. Звіт </a:t>
            </a:r>
            <a:r>
              <a:rPr lang="uk-UA" sz="2000" b="1" i="1" dirty="0">
                <a:solidFill>
                  <a:schemeClr val="tx1"/>
                </a:solidFill>
              </a:rPr>
              <a:t>проходить у вигляді </a:t>
            </a:r>
            <a:r>
              <a:rPr lang="uk-UA" sz="2000" b="1" i="1" dirty="0" smtClean="0">
                <a:solidFill>
                  <a:schemeClr val="tx1"/>
                </a:solidFill>
              </a:rPr>
              <a:t>презентації</a:t>
            </a:r>
            <a:endParaRPr lang="uk-UA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16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691479"/>
          </a:xfrm>
        </p:spPr>
        <p:txBody>
          <a:bodyPr>
            <a:normAutofit fontScale="90000"/>
          </a:bodyPr>
          <a:lstStyle/>
          <a:p>
            <a:r>
              <a:rPr lang="uk-UA" sz="3200" b="1" i="1" dirty="0" smtClean="0">
                <a:solidFill>
                  <a:schemeClr val="accent6">
                    <a:lumMod val="50000"/>
                  </a:schemeClr>
                </a:solidFill>
              </a:rPr>
              <a:t>Виконання з учнями дипломних робіт</a:t>
            </a:r>
            <a:endParaRPr lang="uk-UA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1052736"/>
            <a:ext cx="8064895" cy="100811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uk-UA" b="1" i="1" dirty="0">
                <a:solidFill>
                  <a:schemeClr val="tx1"/>
                </a:solidFill>
              </a:rPr>
              <a:t>Це вихідний контроль рівня знань </a:t>
            </a:r>
            <a:r>
              <a:rPr lang="uk-UA" b="1" i="1" dirty="0" smtClean="0">
                <a:solidFill>
                  <a:schemeClr val="tx1"/>
                </a:solidFill>
              </a:rPr>
              <a:t>професійно-практичної </a:t>
            </a:r>
            <a:r>
              <a:rPr lang="uk-UA" b="1" i="1" dirty="0">
                <a:solidFill>
                  <a:schemeClr val="tx1"/>
                </a:solidFill>
              </a:rPr>
              <a:t>підготовки згідно освітньо-кваліфікаційної характеристики </a:t>
            </a:r>
            <a:r>
              <a:rPr lang="uk-UA" b="1" i="1" dirty="0" smtClean="0">
                <a:solidFill>
                  <a:schemeClr val="tx1"/>
                </a:solidFill>
              </a:rPr>
              <a:t>кравця </a:t>
            </a:r>
            <a:endParaRPr lang="en-US" b="1" i="1" dirty="0" smtClean="0">
              <a:solidFill>
                <a:schemeClr val="tx1"/>
              </a:solidFill>
            </a:endParaRPr>
          </a:p>
        </p:txBody>
      </p:sp>
      <p:pic>
        <p:nvPicPr>
          <p:cNvPr id="2051" name="Picture 3" descr="D:\Documents\Gala\Photo\20120530_photo\P5240031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48880"/>
            <a:ext cx="5323206" cy="399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81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125113" cy="924475"/>
          </a:xfrm>
        </p:spPr>
        <p:txBody>
          <a:bodyPr/>
          <a:lstStyle/>
          <a:p>
            <a:pPr algn="ctr"/>
            <a:r>
              <a:rPr lang="uk-UA" sz="2800" b="1" i="1" dirty="0" smtClean="0">
                <a:solidFill>
                  <a:schemeClr val="accent6">
                    <a:lumMod val="50000"/>
                  </a:schemeClr>
                </a:solidFill>
              </a:rPr>
              <a:t>Виконання з учнями творчо-пошукових робіт</a:t>
            </a:r>
            <a:endParaRPr lang="uk-UA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07361"/>
            <a:ext cx="4392489" cy="442995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uk-UA" b="1" i="1" dirty="0" smtClean="0">
                <a:solidFill>
                  <a:schemeClr val="tx1"/>
                </a:solidFill>
              </a:rPr>
              <a:t>Творчо-пошукові роботи виконують ті учні, які досягли гарних результатів в навчанні, проявили творчі здібності, бажають постійно самовдосконалюватися та займатися творчо-пошуковою роботою</a:t>
            </a:r>
          </a:p>
          <a:p>
            <a:pPr>
              <a:buFont typeface="Arial" pitchFamily="34" charset="0"/>
              <a:buChar char="•"/>
            </a:pPr>
            <a:r>
              <a:rPr lang="uk-UA" b="1" i="1" dirty="0" smtClean="0">
                <a:solidFill>
                  <a:schemeClr val="tx1"/>
                </a:solidFill>
              </a:rPr>
              <a:t>При виконанні творчо-пошукових робіт учні проводять творчий пошук певного виду одягу або вузла, вивчають актуальні тенденції моди</a:t>
            </a:r>
            <a:endParaRPr lang="uk-UA" b="1" i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D:\Documents\Gala\Photo\20130109_KVPUTDO\001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88840"/>
            <a:ext cx="243744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0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2688" y="1124744"/>
            <a:ext cx="67687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 smtClean="0"/>
              <a:t>Співробітництво та співтворчість педагога і учнів збільшує мотивацію учнів до навчання.</a:t>
            </a:r>
          </a:p>
          <a:p>
            <a:endParaRPr lang="uk-UA" sz="2800" b="1" i="1" dirty="0" smtClean="0"/>
          </a:p>
          <a:p>
            <a:r>
              <a:rPr lang="uk-UA" sz="2800" b="1" i="1" dirty="0" smtClean="0"/>
              <a:t>Цікаві динамічні заняття сприяють поліпшенню інтересу до навчання, а заохочення і підвищена увага щодо учнів із боку педагога стимулює прагнення успіху в учнів</a:t>
            </a:r>
            <a:endParaRPr lang="uk-UA" sz="2800" b="1" i="1" dirty="0"/>
          </a:p>
        </p:txBody>
      </p:sp>
    </p:spTree>
    <p:extLst>
      <p:ext uri="{BB962C8B-B14F-4D97-AF65-F5344CB8AC3E}">
        <p14:creationId xmlns:p14="http://schemas.microsoft.com/office/powerpoint/2010/main" val="139320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085584" cy="1143000"/>
          </a:xfrm>
        </p:spPr>
        <p:txBody>
          <a:bodyPr/>
          <a:lstStyle/>
          <a:p>
            <a:pPr algn="ctr"/>
            <a:r>
              <a:rPr lang="uk-UA" sz="4400" b="1" i="1" dirty="0" smtClean="0">
                <a:solidFill>
                  <a:schemeClr val="accent6">
                    <a:lumMod val="50000"/>
                  </a:schemeClr>
                </a:solidFill>
              </a:rPr>
              <a:t>Дякую за увагу</a:t>
            </a:r>
            <a:endParaRPr lang="uk-UA" sz="4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2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6"/>
            <a:ext cx="7053104" cy="40514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4000" b="1" i="1" dirty="0">
                <a:solidFill>
                  <a:schemeClr val="tx1"/>
                </a:solidFill>
              </a:rPr>
              <a:t>Творчість – продуктивна людська діяльність, здатна породжувати якісно нові матеріальні та духовні цінності суспільного </a:t>
            </a:r>
            <a:r>
              <a:rPr lang="uk-UA" sz="4000" b="1" i="1" dirty="0" smtClean="0">
                <a:solidFill>
                  <a:schemeClr val="tx1"/>
                </a:solidFill>
              </a:rPr>
              <a:t>значення</a:t>
            </a:r>
            <a:endParaRPr lang="uk-UA" sz="4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96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80728"/>
            <a:ext cx="7200800" cy="50014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4000" b="1" i="1" dirty="0" smtClean="0">
                <a:solidFill>
                  <a:schemeClr val="tx1"/>
                </a:solidFill>
              </a:rPr>
              <a:t>Співтворчість викладача та учня </a:t>
            </a:r>
            <a:r>
              <a:rPr lang="uk-UA" sz="4000" b="1" i="1" dirty="0">
                <a:solidFill>
                  <a:schemeClr val="tx1"/>
                </a:solidFill>
              </a:rPr>
              <a:t>можна охарактеризувати як спільну </a:t>
            </a:r>
            <a:r>
              <a:rPr lang="uk-UA" sz="4000" b="1" i="1" dirty="0" smtClean="0">
                <a:solidFill>
                  <a:schemeClr val="tx1"/>
                </a:solidFill>
              </a:rPr>
              <a:t>діяльність </a:t>
            </a:r>
            <a:r>
              <a:rPr lang="uk-UA" sz="4000" b="1" i="1" dirty="0">
                <a:solidFill>
                  <a:schemeClr val="tx1"/>
                </a:solidFill>
              </a:rPr>
              <a:t>в ході освітнього процесу, спрямовану на засвоєння знань, </a:t>
            </a:r>
            <a:r>
              <a:rPr lang="uk-UA" sz="4000" b="1" i="1" dirty="0" smtClean="0">
                <a:solidFill>
                  <a:schemeClr val="tx1"/>
                </a:solidFill>
              </a:rPr>
              <a:t>формування умінь </a:t>
            </a:r>
            <a:r>
              <a:rPr lang="uk-UA" sz="4000" b="1" i="1" dirty="0">
                <a:solidFill>
                  <a:schemeClr val="tx1"/>
                </a:solidFill>
              </a:rPr>
              <a:t>учнів та підвищення їх мотивації до </a:t>
            </a:r>
            <a:r>
              <a:rPr lang="uk-UA" sz="4000" b="1" i="1" dirty="0" smtClean="0">
                <a:solidFill>
                  <a:schemeClr val="tx1"/>
                </a:solidFill>
              </a:rPr>
              <a:t>навчання</a:t>
            </a:r>
            <a:endParaRPr lang="uk-UA" sz="4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02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560840" cy="1284515"/>
          </a:xfrm>
        </p:spPr>
        <p:txBody>
          <a:bodyPr>
            <a:noAutofit/>
          </a:bodyPr>
          <a:lstStyle/>
          <a:p>
            <a:r>
              <a:rPr lang="uk-UA" sz="3600" b="1" i="1" dirty="0">
                <a:solidFill>
                  <a:schemeClr val="accent6">
                    <a:lumMod val="50000"/>
                  </a:schemeClr>
                </a:solidFill>
              </a:rPr>
              <a:t>Співтворчість педагога й учня реалізується на двох </a:t>
            </a:r>
            <a:r>
              <a:rPr lang="uk-UA" sz="3600" b="1" i="1" dirty="0" smtClean="0">
                <a:solidFill>
                  <a:schemeClr val="accent6">
                    <a:lumMod val="50000"/>
                  </a:schemeClr>
                </a:solidFill>
              </a:rPr>
              <a:t>рівнях</a:t>
            </a:r>
            <a:endParaRPr lang="uk-UA" sz="3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132856"/>
            <a:ext cx="7848872" cy="4320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b="1" i="1" dirty="0" smtClean="0">
                <a:solidFill>
                  <a:schemeClr val="tx1"/>
                </a:solidFill>
              </a:rPr>
              <a:t>Перший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uk-UA" b="1" i="1" dirty="0">
                <a:solidFill>
                  <a:schemeClr val="tx1"/>
                </a:solidFill>
              </a:rPr>
              <a:t>рівень можна умовно назвати імітаційно-творчим. Він передбачає </a:t>
            </a:r>
            <a:r>
              <a:rPr lang="uk-UA" b="1" i="1" dirty="0" smtClean="0">
                <a:solidFill>
                  <a:schemeClr val="tx1"/>
                </a:solidFill>
              </a:rPr>
              <a:t>типові </a:t>
            </a:r>
            <a:r>
              <a:rPr lang="uk-UA" b="1" i="1" dirty="0">
                <a:solidFill>
                  <a:schemeClr val="tx1"/>
                </a:solidFill>
              </a:rPr>
              <a:t>завдання, вирішення яких </a:t>
            </a:r>
            <a:r>
              <a:rPr lang="uk-UA" b="1" i="1" dirty="0" smtClean="0">
                <a:solidFill>
                  <a:schemeClr val="tx1"/>
                </a:solidFill>
              </a:rPr>
              <a:t>відоме викладачу, але є творчим для учня, </a:t>
            </a:r>
            <a:r>
              <a:rPr lang="uk-UA" b="1" i="1" dirty="0">
                <a:solidFill>
                  <a:schemeClr val="tx1"/>
                </a:solidFill>
              </a:rPr>
              <a:t>коли вирішення поки невідоме і діяльність учнів має пошуковий творчий характер. </a:t>
            </a:r>
            <a:r>
              <a:rPr lang="uk-UA" b="1" i="1" dirty="0" smtClean="0">
                <a:solidFill>
                  <a:schemeClr val="tx1"/>
                </a:solidFill>
              </a:rPr>
              <a:t>Творча ініціатива належить учню, в той час як викладач є радником, джерелом предметної та методологічної інформації.</a:t>
            </a:r>
            <a:endParaRPr lang="en-US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b="1" i="1" dirty="0" smtClean="0">
                <a:solidFill>
                  <a:schemeClr val="tx1"/>
                </a:solidFill>
              </a:rPr>
              <a:t>Другий </a:t>
            </a:r>
            <a:r>
              <a:rPr lang="uk-UA" b="1" i="1" dirty="0">
                <a:solidFill>
                  <a:schemeClr val="tx1"/>
                </a:solidFill>
              </a:rPr>
              <a:t>рівень комунікативної співпраці вчителя з учнями </a:t>
            </a:r>
            <a:r>
              <a:rPr lang="uk-UA" b="1" i="1" dirty="0" smtClean="0">
                <a:solidFill>
                  <a:schemeClr val="tx1"/>
                </a:solidFill>
              </a:rPr>
              <a:t>формується, </a:t>
            </a:r>
            <a:r>
              <a:rPr lang="uk-UA" b="1" i="1" dirty="0">
                <a:solidFill>
                  <a:schemeClr val="tx1"/>
                </a:solidFill>
              </a:rPr>
              <a:t>коли </a:t>
            </a:r>
            <a:r>
              <a:rPr lang="uk-UA" b="1" i="1" dirty="0" smtClean="0">
                <a:solidFill>
                  <a:schemeClr val="tx1"/>
                </a:solidFill>
              </a:rPr>
              <a:t>і учні </a:t>
            </a:r>
            <a:r>
              <a:rPr lang="uk-UA" b="1" i="1" dirty="0">
                <a:solidFill>
                  <a:schemeClr val="tx1"/>
                </a:solidFill>
              </a:rPr>
              <a:t>і сам педагог не </a:t>
            </a:r>
            <a:r>
              <a:rPr lang="uk-UA" b="1" i="1" dirty="0" smtClean="0">
                <a:solidFill>
                  <a:schemeClr val="tx1"/>
                </a:solidFill>
              </a:rPr>
              <a:t>мають готового вирішення поставленої задачі. </a:t>
            </a:r>
            <a:r>
              <a:rPr lang="uk-UA" b="1" i="1" dirty="0">
                <a:solidFill>
                  <a:schemeClr val="tx1"/>
                </a:solidFill>
              </a:rPr>
              <a:t>Тоді і виникає </a:t>
            </a:r>
            <a:r>
              <a:rPr lang="uk-UA" b="1" i="1" dirty="0" smtClean="0">
                <a:solidFill>
                  <a:schemeClr val="tx1"/>
                </a:solidFill>
              </a:rPr>
              <a:t>спільний </a:t>
            </a:r>
            <a:r>
              <a:rPr lang="uk-UA" b="1" i="1" dirty="0">
                <a:solidFill>
                  <a:schemeClr val="tx1"/>
                </a:solidFill>
              </a:rPr>
              <a:t>пошук, в якому співпадають і цілі, і предмет, і характер діяльності сторін, що співпрацюють</a:t>
            </a:r>
            <a:r>
              <a:rPr lang="uk-UA" b="1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uk-UA" b="1" i="1" dirty="0" smtClean="0">
                <a:solidFill>
                  <a:schemeClr val="tx1"/>
                </a:solidFill>
              </a:rPr>
              <a:t>Завдання викладача полягає у формуванні в учнів методичного підходу до вирішення різнотипних завдань</a:t>
            </a:r>
            <a:endParaRPr lang="uk-UA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0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7"/>
            <a:ext cx="8064896" cy="129614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sz="2800" b="1" i="1" dirty="0" smtClean="0">
                <a:solidFill>
                  <a:schemeClr val="accent6">
                    <a:lumMod val="50000"/>
                  </a:schemeClr>
                </a:solidFill>
              </a:rPr>
              <a:t>На уроках з предмету «Технологія виготовлення одягу» використовую творчі завдання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uk-UA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136904" cy="792088"/>
          </a:xfrm>
        </p:spPr>
        <p:txBody>
          <a:bodyPr>
            <a:normAutofit fontScale="9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uk-UA" sz="2400" b="1" i="1" dirty="0" smtClean="0">
                <a:solidFill>
                  <a:schemeClr val="tx1"/>
                </a:solidFill>
              </a:rPr>
              <a:t>Завдання, які сприяють розвитку фантазії учнів</a:t>
            </a:r>
            <a:endParaRPr lang="uk-UA" sz="2400" b="1" i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51920" y="2213283"/>
            <a:ext cx="46085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/>
              <a:t>Пропоную учням </a:t>
            </a:r>
            <a:r>
              <a:rPr lang="uk-UA" b="1" i="1" dirty="0" smtClean="0"/>
              <a:t>втілити своє бачення при оформленні результатів </a:t>
            </a:r>
            <a:r>
              <a:rPr lang="uk-UA" b="1" i="1" dirty="0"/>
              <a:t>лабораторно-практичних </a:t>
            </a:r>
            <a:r>
              <a:rPr lang="uk-UA" b="1" i="1" dirty="0" smtClean="0"/>
              <a:t>робіт для отримання кращої презентаційної якості</a:t>
            </a:r>
            <a:endParaRPr lang="uk-UA" b="1" i="1" dirty="0"/>
          </a:p>
        </p:txBody>
      </p:sp>
      <p:pic>
        <p:nvPicPr>
          <p:cNvPr id="1026" name="Picture 2" descr="C:\Users\Gala\Pictures\2013-01-08 001\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47647"/>
            <a:ext cx="2627784" cy="377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Documents\Gala\Photo\20130109_KVPUTDO\09012013559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36112"/>
            <a:ext cx="3293302" cy="269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52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52928" cy="1440160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uk-UA" sz="2400" b="1" i="1" dirty="0" smtClean="0">
                <a:solidFill>
                  <a:schemeClr val="accent6">
                    <a:lumMod val="50000"/>
                  </a:schemeClr>
                </a:solidFill>
              </a:rPr>
              <a:t>Завдання, які сприяють формуванню незалежних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2400" b="1" i="1" dirty="0" smtClean="0">
                <a:solidFill>
                  <a:schemeClr val="accent6">
                    <a:lumMod val="50000"/>
                  </a:schemeClr>
                </a:solidFill>
              </a:rPr>
              <a:t>суджень та критичного мислення</a:t>
            </a:r>
            <a:endParaRPr lang="uk-UA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844824"/>
            <a:ext cx="4680520" cy="42813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b="1" i="1" dirty="0" smtClean="0">
                <a:solidFill>
                  <a:schemeClr val="tx1"/>
                </a:solidFill>
              </a:rPr>
              <a:t>Наприклад, після опису моделі виробу, який ми вивчаємо, пропоную учням висловитися, чи подобається їм запропонована модель. Що, саме подобається, які деталі вони б замінили, яке б оздоблення запропонували</a:t>
            </a:r>
            <a:endParaRPr lang="uk-UA" sz="2000" b="1" i="1" dirty="0">
              <a:solidFill>
                <a:schemeClr val="tx1"/>
              </a:solidFill>
            </a:endParaRPr>
          </a:p>
        </p:txBody>
      </p:sp>
      <p:pic>
        <p:nvPicPr>
          <p:cNvPr id="2050" name="Рисунок 1" descr="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87" y="1814005"/>
            <a:ext cx="1493181" cy="463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14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06686"/>
            <a:ext cx="7704856" cy="1570186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uk-UA" sz="2400" b="1" i="1" dirty="0" smtClean="0">
                <a:solidFill>
                  <a:schemeClr val="accent6">
                    <a:lumMod val="50000"/>
                  </a:schemeClr>
                </a:solidFill>
              </a:rPr>
              <a:t>Завдання, які розвивають допитливість та допомагають визначити невідповідність, суперечності, формувати проблемні запитання</a:t>
            </a:r>
            <a:endParaRPr lang="uk-UA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2852936"/>
            <a:ext cx="4896544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i="1" dirty="0" smtClean="0">
                <a:solidFill>
                  <a:schemeClr val="tx1"/>
                </a:solidFill>
              </a:rPr>
              <a:t>Наприклад після вивчення певної теми доцільно поставити проблемні запитання, на які б ви хотіли отримати відповіді. Це сприяє творчому осмисленню, поглибленню розуміння і підвищенню якості засвоєння одержаної інформації</a:t>
            </a:r>
            <a:endParaRPr lang="uk-UA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22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404664"/>
            <a:ext cx="3562558" cy="593036"/>
          </a:xfrm>
        </p:spPr>
        <p:txBody>
          <a:bodyPr>
            <a:normAutofit/>
          </a:bodyPr>
          <a:lstStyle/>
          <a:p>
            <a:r>
              <a:rPr lang="uk-UA" sz="2200" b="1" i="1" dirty="0">
                <a:solidFill>
                  <a:schemeClr val="tx1"/>
                </a:solidFill>
              </a:rPr>
              <a:t>Картка – </a:t>
            </a:r>
            <a:r>
              <a:rPr lang="uk-UA" sz="2200" b="1" i="1" dirty="0" smtClean="0">
                <a:solidFill>
                  <a:schemeClr val="tx1"/>
                </a:solidFill>
              </a:rPr>
              <a:t>завдання 2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1196752"/>
            <a:ext cx="3456384" cy="505954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dirty="0">
                <a:solidFill>
                  <a:schemeClr val="tx1"/>
                </a:solidFill>
              </a:rPr>
              <a:t> </a:t>
            </a:r>
            <a:r>
              <a:rPr lang="uk-UA" sz="1600" b="1" dirty="0" smtClean="0">
                <a:solidFill>
                  <a:schemeClr val="tx1"/>
                </a:solidFill>
              </a:rPr>
              <a:t>Проблемна </a:t>
            </a:r>
            <a:r>
              <a:rPr lang="uk-UA" sz="1600" b="1" dirty="0">
                <a:solidFill>
                  <a:schemeClr val="tx1"/>
                </a:solidFill>
              </a:rPr>
              <a:t>ситуація</a:t>
            </a:r>
            <a:r>
              <a:rPr lang="uk-UA" sz="1600" b="1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uk-UA" sz="16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dirty="0">
                <a:solidFill>
                  <a:schemeClr val="tx1"/>
                </a:solidFill>
              </a:rPr>
              <a:t>На одному із вітчизняних швейних підприємств виникла наступна проблема: на етапі перевірки якості готових виробів виявили брак. В партії продукції кожен </a:t>
            </a:r>
            <a:r>
              <a:rPr lang="ru-RU" sz="1600" dirty="0">
                <a:solidFill>
                  <a:schemeClr val="tx1"/>
                </a:solidFill>
              </a:rPr>
              <a:t>5 </a:t>
            </a:r>
            <a:r>
              <a:rPr lang="uk-UA" sz="1600" dirty="0">
                <a:solidFill>
                  <a:schemeClr val="tx1"/>
                </a:solidFill>
              </a:rPr>
              <a:t>- виріб має плями неякісного фарбування тканини. Партія продукції – 500 жіночих спідниць з вовняної тканини. Дефекти розташовуються переважно у верхній частині </a:t>
            </a:r>
            <a:r>
              <a:rPr lang="uk-UA" sz="1600" dirty="0" smtClean="0">
                <a:solidFill>
                  <a:schemeClr val="tx1"/>
                </a:solidFill>
              </a:rPr>
              <a:t>спідниці</a:t>
            </a:r>
            <a:endParaRPr lang="uk-UA" sz="16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uk-UA" sz="16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 dirty="0">
                <a:solidFill>
                  <a:schemeClr val="tx1"/>
                </a:solidFill>
              </a:rPr>
              <a:t>Завдання</a:t>
            </a:r>
            <a:endParaRPr lang="uk-UA" sz="16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tx1"/>
                </a:solidFill>
              </a:rPr>
              <a:t> </a:t>
            </a:r>
            <a:endParaRPr lang="uk-UA" sz="1600" dirty="0">
              <a:solidFill>
                <a:schemeClr val="tx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dirty="0">
                <a:solidFill>
                  <a:schemeClr val="tx1"/>
                </a:solidFill>
              </a:rPr>
              <a:t>1. З’ясувати причину дефекту.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dirty="0">
                <a:solidFill>
                  <a:schemeClr val="tx1"/>
                </a:solidFill>
              </a:rPr>
              <a:t>2. Знайти вихід з </a:t>
            </a:r>
            <a:r>
              <a:rPr lang="uk-UA" sz="1600" dirty="0" smtClean="0">
                <a:solidFill>
                  <a:schemeClr val="tx1"/>
                </a:solidFill>
              </a:rPr>
              <a:t>проблемної ситуації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9" y="1285797"/>
            <a:ext cx="223224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/>
              <a:t>Проблемна ситуація:</a:t>
            </a:r>
            <a:endParaRPr lang="ru-RU" sz="1600" b="1" dirty="0"/>
          </a:p>
          <a:p>
            <a:endParaRPr lang="ru-RU" sz="1600" b="1" dirty="0"/>
          </a:p>
          <a:p>
            <a:r>
              <a:rPr lang="uk-UA" sz="1600" dirty="0" smtClean="0"/>
              <a:t>Робітниця </a:t>
            </a:r>
            <a:r>
              <a:rPr lang="uk-UA" sz="1600" dirty="0"/>
              <a:t>ательє під час виконання волого-теплової обробки спалила пілочку халату в області </a:t>
            </a:r>
            <a:r>
              <a:rPr lang="uk-UA" sz="1600" dirty="0" smtClean="0"/>
              <a:t>застібки</a:t>
            </a:r>
          </a:p>
          <a:p>
            <a:endParaRPr lang="uk-UA" sz="1600" dirty="0"/>
          </a:p>
          <a:p>
            <a:r>
              <a:rPr lang="uk-UA" sz="1600" b="1" dirty="0"/>
              <a:t>Завдання</a:t>
            </a:r>
            <a:endParaRPr lang="uk-UA" sz="1600" dirty="0"/>
          </a:p>
          <a:p>
            <a:r>
              <a:rPr lang="en-US" sz="1600" b="1" dirty="0"/>
              <a:t> </a:t>
            </a:r>
            <a:endParaRPr lang="uk-UA" sz="1600" dirty="0"/>
          </a:p>
          <a:p>
            <a:pPr lvl="0"/>
            <a:r>
              <a:rPr lang="uk-UA" sz="1600" dirty="0"/>
              <a:t>1. З’ясувати причину дефекту</a:t>
            </a:r>
            <a:r>
              <a:rPr lang="uk-UA" sz="1600" dirty="0" smtClean="0"/>
              <a:t>.</a:t>
            </a:r>
            <a:endParaRPr lang="uk-UA" sz="1600" dirty="0"/>
          </a:p>
          <a:p>
            <a:pPr lvl="0"/>
            <a:r>
              <a:rPr lang="uk-UA" sz="1600" dirty="0"/>
              <a:t>2. Знайти вихід з даної ситуації щоб замовник залишився задоволений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02490" y="404664"/>
            <a:ext cx="3562558" cy="593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200" b="1" i="1" dirty="0" smtClean="0">
                <a:solidFill>
                  <a:schemeClr val="tx1"/>
                </a:solidFill>
              </a:rPr>
              <a:t>Картка – завдання 1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7" name="Picture 2" descr="model_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17" y="1845207"/>
            <a:ext cx="1714419" cy="424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57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776864" cy="1385124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uk-UA" sz="2400" b="1" i="1" dirty="0" smtClean="0">
                <a:solidFill>
                  <a:schemeClr val="accent6">
                    <a:lumMod val="50000"/>
                  </a:schemeClr>
                </a:solidFill>
              </a:rPr>
              <a:t>Завдання на розвиток аналітичних здібностей, вміння оригінально, нестандартно мислити, обґрунтовувати власні ідеї</a:t>
            </a:r>
            <a:endParaRPr lang="uk-UA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204864"/>
            <a:ext cx="6696744" cy="36539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i="1" dirty="0" smtClean="0">
                <a:solidFill>
                  <a:schemeClr val="tx1"/>
                </a:solidFill>
              </a:rPr>
              <a:t>Наприклад</a:t>
            </a:r>
            <a:r>
              <a:rPr lang="en-US" sz="2000" b="1" i="1" dirty="0" smtClean="0">
                <a:solidFill>
                  <a:schemeClr val="tx1"/>
                </a:solidFill>
              </a:rPr>
              <a:t>:</a:t>
            </a:r>
            <a:r>
              <a:rPr lang="uk-UA" sz="2000" b="1" i="1" dirty="0" smtClean="0">
                <a:solidFill>
                  <a:schemeClr val="tx1"/>
                </a:solidFill>
              </a:rPr>
              <a:t>  проаналізувати наведену попередньою ученицею послідовність технологічної обробки застібки вшивними планками</a:t>
            </a:r>
            <a:r>
              <a:rPr lang="en-US" sz="2000" b="1" i="1" dirty="0" smtClean="0">
                <a:solidFill>
                  <a:schemeClr val="tx1"/>
                </a:solidFill>
              </a:rPr>
              <a:t>:</a:t>
            </a:r>
            <a:r>
              <a:rPr lang="uk-UA" sz="2000" b="1" i="1" dirty="0" smtClean="0">
                <a:solidFill>
                  <a:schemeClr val="tx1"/>
                </a:solidFill>
              </a:rPr>
              <a:t> </a:t>
            </a:r>
            <a:endParaRPr lang="uk-UA" sz="2000" b="1" i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uk-UA" sz="2000" b="1" i="1" dirty="0" smtClean="0">
                <a:solidFill>
                  <a:schemeClr val="tx1"/>
                </a:solidFill>
              </a:rPr>
              <a:t>Вказати на допущені помилки</a:t>
            </a:r>
          </a:p>
          <a:p>
            <a:pPr>
              <a:buFont typeface="Wingdings" pitchFamily="2" charset="2"/>
              <a:buChar char="Ø"/>
            </a:pPr>
            <a:r>
              <a:rPr lang="uk-UA" sz="2000" b="1" i="1" dirty="0" smtClean="0">
                <a:solidFill>
                  <a:schemeClr val="tx1"/>
                </a:solidFill>
              </a:rPr>
              <a:t>Визначити відповідність способу обробки властивостям </a:t>
            </a:r>
            <a:r>
              <a:rPr lang="uk-UA" sz="2000" b="1" i="1" dirty="0">
                <a:solidFill>
                  <a:schemeClr val="tx1"/>
                </a:solidFill>
              </a:rPr>
              <a:t>тканини</a:t>
            </a:r>
            <a:endParaRPr lang="uk-UA" sz="2000" b="1" i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uk-UA" sz="2000" b="1" i="1" dirty="0" smtClean="0">
                <a:solidFill>
                  <a:schemeClr val="tx1"/>
                </a:solidFill>
              </a:rPr>
              <a:t>Запропонувати інші способи обробки застібок</a:t>
            </a:r>
            <a:endParaRPr lang="uk-UA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96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993</TotalTime>
  <Words>602</Words>
  <Application>Microsoft Office PowerPoint</Application>
  <PresentationFormat>Экран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Spring</vt:lpstr>
      <vt:lpstr>Співтворчість викладача та учнів</vt:lpstr>
      <vt:lpstr>Презентация PowerPoint</vt:lpstr>
      <vt:lpstr>Презентация PowerPoint</vt:lpstr>
      <vt:lpstr>Співтворчість педагога й учня реалізується на двох рівнях</vt:lpstr>
      <vt:lpstr>Завдання, які сприяють розвитку фантазії учнів</vt:lpstr>
      <vt:lpstr>Завдання, які сприяють формуванню незалежних суджень та критичного мислення</vt:lpstr>
      <vt:lpstr>Завдання, які розвивають допитливість та допомагають визначити невідповідність, суперечності, формувати проблемні запитання</vt:lpstr>
      <vt:lpstr>Картка – завдання 2</vt:lpstr>
      <vt:lpstr>Завдання на розвиток аналітичних здібностей, вміння оригінально, нестандартно мислити, обґрунтовувати власні ідеї</vt:lpstr>
      <vt:lpstr>Проводжу уроки з застосуванням інтерактивних методів навчання</vt:lpstr>
      <vt:lpstr>Впроваджую в навчальний процес метод проектів</vt:lpstr>
      <vt:lpstr>Виконання з учнями дипломних робіт</vt:lpstr>
      <vt:lpstr>Виконання з учнями творчо-пошукових робіт</vt:lpstr>
      <vt:lpstr>Презентация PowerPoint</vt:lpstr>
      <vt:lpstr>Дякую за увагу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Співтворчість викладача та учнів</dc:title>
  <dc:creator>Gala</dc:creator>
  <cp:lastModifiedBy>Gala</cp:lastModifiedBy>
  <cp:revision>60</cp:revision>
  <dcterms:created xsi:type="dcterms:W3CDTF">2013-01-03T17:56:33Z</dcterms:created>
  <dcterms:modified xsi:type="dcterms:W3CDTF">2013-01-14T18:17:28Z</dcterms:modified>
</cp:coreProperties>
</file>