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90" r:id="rId3"/>
    <p:sldId id="291" r:id="rId4"/>
    <p:sldId id="292" r:id="rId5"/>
    <p:sldId id="257" r:id="rId6"/>
    <p:sldId id="282" r:id="rId7"/>
    <p:sldId id="297" r:id="rId8"/>
    <p:sldId id="283" r:id="rId9"/>
    <p:sldId id="279" r:id="rId10"/>
    <p:sldId id="259" r:id="rId11"/>
    <p:sldId id="260" r:id="rId12"/>
    <p:sldId id="268" r:id="rId13"/>
    <p:sldId id="270" r:id="rId14"/>
    <p:sldId id="271" r:id="rId15"/>
    <p:sldId id="272" r:id="rId16"/>
    <p:sldId id="273" r:id="rId17"/>
    <p:sldId id="295" r:id="rId18"/>
    <p:sldId id="294" r:id="rId19"/>
    <p:sldId id="286" r:id="rId20"/>
  </p:sldIdLst>
  <p:sldSz cx="9144000" cy="6858000" type="screen4x3"/>
  <p:notesSz cx="6858000" cy="9945688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7" autoAdjust="0"/>
  </p:normalViewPr>
  <p:slideViewPr>
    <p:cSldViewPr>
      <p:cViewPr varScale="1">
        <p:scale>
          <a:sx n="144" d="100"/>
          <a:sy n="144" d="100"/>
        </p:scale>
        <p:origin x="92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6A36D0A3-04BD-4CED-A606-5F6384D1ADC8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A5E3CF-AFE4-4B50-A46B-FAC10DB86FA5}" type="slidenum">
              <a:rPr lang="uk-UA" altLang="en-US"/>
              <a:pPr/>
              <a:t>‹#›</a:t>
            </a:fld>
            <a:endParaRPr lang="uk-U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107E-2DB0-469E-BEF5-FAFC86FA8DCD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3C031DC-1702-4F66-8375-58905D442EB7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898005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A844-654E-4584-98CD-2673532B09FE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C323-F440-419B-B3E1-38CE1CAF8F66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069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0DAC-6317-42DD-982E-1500358AA371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0FD6C-9417-4FC6-8424-F8BE3FBA07C0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8451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C4F8-D96B-4CB2-A298-831D8390CD7D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C3424-9F09-479A-A971-D03A343389B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968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BC3D-29C5-4ABA-9010-B745A7778D51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D0B2DF3-BC58-42EE-B565-25641B117F9C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5967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6E6A-BA62-459A-B011-14FE786EF01F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6BD0B-448A-45E8-952B-69DDE1125C1F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4626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2ABA-445E-4637-856D-7411094BE1D9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9AC-B175-47FF-A662-C4A0F141ECE4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86659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B291B-3B5C-4FD2-AABA-44B8E45BD34F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58AAC-7F2C-4A0E-8E78-5E1B288A91FC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7480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C5AE-4A55-418C-B71F-7FD5579190D3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ED727-A0FB-4603-9D91-6D7A2C3BB5F7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26259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1870-5391-424B-9529-5B38EDF5A875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E8FE9-3BAC-4752-85B8-F3BC3422C4D7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91797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B1BF-F318-4DDA-AF5D-A3C73E7C24EC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D3096F9-814D-43B2-9242-6311CD54060C}" type="slidenum">
              <a:rPr lang="uk-UA" altLang="en-US"/>
              <a:pPr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312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4FD90-C71D-49C5-9DC4-DD552BD1348A}" type="datetimeFigureOut">
              <a:rPr lang="uk-UA"/>
              <a:pPr>
                <a:defRPr/>
              </a:pPr>
              <a:t>24.02.2020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1DED1AB6-9414-4090-8312-1310E9726ADF}" type="slidenum">
              <a:rPr lang="uk-UA" altLang="en-US"/>
              <a:pPr/>
              <a:t>‹#›</a:t>
            </a:fld>
            <a:endParaRPr lang="uk-UA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7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4896544" cy="3384376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tx2"/>
                </a:solidFill>
              </a:rPr>
              <a:t/>
            </a:r>
            <a:br>
              <a:rPr lang="uk-UA" i="1" dirty="0" smtClean="0">
                <a:solidFill>
                  <a:schemeClr val="tx2"/>
                </a:solidFill>
              </a:rPr>
            </a:br>
            <a:r>
              <a:rPr lang="uk-UA" i="1" cap="all" dirty="0" smtClean="0">
                <a:solidFill>
                  <a:schemeClr val="tx2"/>
                </a:solidFill>
              </a:rPr>
              <a:t>підготовка </a:t>
            </a:r>
            <a:r>
              <a:rPr lang="uk-UA" i="1" cap="all" dirty="0" smtClean="0">
                <a:solidFill>
                  <a:schemeClr val="tx2"/>
                </a:solidFill>
              </a:rPr>
              <a:t>пілочок до пошиття</a:t>
            </a:r>
            <a:endParaRPr lang="uk-UA" i="1" cap="all" dirty="0">
              <a:solidFill>
                <a:schemeClr val="tx2"/>
              </a:solidFill>
            </a:endParaRPr>
          </a:p>
        </p:txBody>
      </p:sp>
      <p:pic>
        <p:nvPicPr>
          <p:cNvPr id="512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22320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434387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i="1" dirty="0" smtClean="0"/>
              <a:t>Для покращення зовнішнього вигляду виробів та збільшення терміну їх носки застосовують наступні види дублювання</a:t>
            </a:r>
            <a:r>
              <a:rPr lang="en-US" sz="3100" b="1" i="1" dirty="0" smtClean="0"/>
              <a:t>:</a:t>
            </a:r>
            <a:endParaRPr lang="uk-UA" sz="31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500438"/>
            <a:ext cx="5183187" cy="26971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2800" b="1" i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1. Фронтальне дублювання – з'єднання основних деталей одягу з клейовим прокладковим матеріалом     по всій поверхні деталі</a:t>
            </a:r>
            <a:endParaRPr lang="uk-UA" sz="2800" b="1" i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1638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13100"/>
            <a:ext cx="27717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708275"/>
            <a:ext cx="1655763" cy="2897188"/>
          </a:xfrm>
        </p:spPr>
      </p:pic>
      <p:sp>
        <p:nvSpPr>
          <p:cNvPr id="3" name="Прямоугольник 2"/>
          <p:cNvSpPr/>
          <p:nvPr/>
        </p:nvSpPr>
        <p:spPr>
          <a:xfrm>
            <a:off x="4211638" y="2276475"/>
            <a:ext cx="416242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+mj-lt"/>
                <a:cs typeface="+mn-cs"/>
              </a:rPr>
              <a:t>2. </a:t>
            </a:r>
            <a:r>
              <a:rPr lang="ru-RU" sz="2800" b="1" i="1" dirty="0" err="1">
                <a:latin typeface="+mj-lt"/>
                <a:cs typeface="+mn-cs"/>
              </a:rPr>
              <a:t>Часткове</a:t>
            </a:r>
            <a:r>
              <a:rPr lang="ru-RU" sz="2800" b="1" i="1" dirty="0">
                <a:latin typeface="+mj-lt"/>
                <a:cs typeface="+mn-cs"/>
              </a:rPr>
              <a:t> </a:t>
            </a:r>
            <a:r>
              <a:rPr lang="ru-RU" sz="2800" b="1" i="1" dirty="0" err="1">
                <a:latin typeface="+mj-lt"/>
                <a:cs typeface="+mn-cs"/>
              </a:rPr>
              <a:t>дублювання</a:t>
            </a:r>
            <a:r>
              <a:rPr lang="ru-RU" sz="2800" b="1" i="1" dirty="0">
                <a:latin typeface="+mj-lt"/>
                <a:cs typeface="+mn-cs"/>
              </a:rPr>
              <a:t> – </a:t>
            </a:r>
            <a:r>
              <a:rPr lang="ru-RU" sz="2800" b="1" i="1" dirty="0" err="1">
                <a:latin typeface="+mj-lt"/>
                <a:cs typeface="+mn-cs"/>
              </a:rPr>
              <a:t>дублювання</a:t>
            </a:r>
            <a:r>
              <a:rPr lang="ru-RU" sz="2800" b="1" i="1" dirty="0">
                <a:latin typeface="+mj-lt"/>
                <a:cs typeface="+mn-cs"/>
              </a:rPr>
              <a:t> </a:t>
            </a:r>
            <a:r>
              <a:rPr lang="ru-RU" sz="2800" b="1" i="1" dirty="0" err="1">
                <a:latin typeface="+mj-lt"/>
                <a:cs typeface="+mn-cs"/>
              </a:rPr>
              <a:t>окремих</a:t>
            </a:r>
            <a:r>
              <a:rPr lang="ru-RU" sz="2800" b="1" i="1" dirty="0">
                <a:latin typeface="+mj-lt"/>
                <a:cs typeface="+mn-cs"/>
              </a:rPr>
              <a:t> </a:t>
            </a:r>
            <a:r>
              <a:rPr lang="ru-RU" sz="2800" b="1" i="1" dirty="0" err="1">
                <a:latin typeface="+mj-lt"/>
                <a:cs typeface="+mn-cs"/>
              </a:rPr>
              <a:t>ділянок</a:t>
            </a:r>
            <a:r>
              <a:rPr lang="ru-RU" sz="2800" b="1" i="1" dirty="0">
                <a:latin typeface="+mj-lt"/>
                <a:cs typeface="+mn-cs"/>
              </a:rPr>
              <a:t> </a:t>
            </a:r>
            <a:r>
              <a:rPr lang="ru-RU" sz="2800" b="1" i="1" dirty="0" err="1">
                <a:latin typeface="+mj-lt"/>
                <a:cs typeface="+mn-cs"/>
              </a:rPr>
              <a:t>виробу</a:t>
            </a:r>
            <a:r>
              <a:rPr lang="ru-RU" sz="2800" b="1" i="1" dirty="0">
                <a:latin typeface="+mj-lt"/>
                <a:cs typeface="+mn-cs"/>
              </a:rPr>
              <a:t>. </a:t>
            </a:r>
            <a:r>
              <a:rPr lang="uk-UA" sz="2800" b="1" i="1" dirty="0">
                <a:latin typeface="+mj-lt"/>
                <a:cs typeface="+mn-cs"/>
              </a:rPr>
              <a:t>В залежності від виду виробу  та матеріалу деталі дублюють по всій поверхні або по ділянках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31913" y="2133600"/>
            <a:ext cx="3168650" cy="3024188"/>
          </a:xfrm>
        </p:spPr>
        <p:txBody>
          <a:bodyPr/>
          <a:lstStyle/>
          <a:p>
            <a:pPr eaLnBrk="1" hangingPunct="1"/>
            <a:r>
              <a:rPr lang="uk-UA" altLang="uk-UA" sz="2800" b="1" i="1" smtClean="0">
                <a:solidFill>
                  <a:schemeClr val="tx1"/>
                </a:solidFill>
              </a:rPr>
              <a:t>В чоловічих піджаках і пальто напівприлеглих силуетів дублюють верхню частину відрізного бочка</a:t>
            </a:r>
          </a:p>
        </p:txBody>
      </p:sp>
      <p:pic>
        <p:nvPicPr>
          <p:cNvPr id="18435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133600"/>
            <a:ext cx="2232025" cy="2947988"/>
          </a:xfrm>
        </p:spPr>
      </p:pic>
      <p:sp>
        <p:nvSpPr>
          <p:cNvPr id="3" name="TextBox 2"/>
          <p:cNvSpPr txBox="1"/>
          <p:nvPr/>
        </p:nvSpPr>
        <p:spPr>
          <a:xfrm>
            <a:off x="468313" y="476250"/>
            <a:ext cx="1555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atin typeface="+mj-lt"/>
                <a:cs typeface="+mn-cs"/>
              </a:rPr>
              <a:t>Приклад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920037" cy="1143000"/>
          </a:xfrm>
        </p:spPr>
        <p:txBody>
          <a:bodyPr/>
          <a:lstStyle/>
          <a:p>
            <a:pPr eaLnBrk="1" hangingPunct="1"/>
            <a:r>
              <a:rPr lang="uk-UA" altLang="uk-UA" sz="3200" b="1" i="1" smtClean="0"/>
              <a:t>У чоловічих виробах використовують додаткові прокладки в один або два шари</a:t>
            </a:r>
          </a:p>
        </p:txBody>
      </p:sp>
      <p:pic>
        <p:nvPicPr>
          <p:cNvPr id="19459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276475"/>
            <a:ext cx="4824413" cy="4032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4535487" cy="3600450"/>
          </a:xfrm>
        </p:spPr>
        <p:txBody>
          <a:bodyPr/>
          <a:lstStyle/>
          <a:p>
            <a:pPr eaLnBrk="1" hangingPunct="1"/>
            <a:r>
              <a:rPr lang="uk-UA" altLang="uk-UA" sz="3200" b="1" i="1" smtClean="0"/>
              <a:t>Зональне дублювання – застосування прокладки різної щільності та жорсткості по зонам</a:t>
            </a:r>
            <a:endParaRPr lang="uk-UA" altLang="uk-UA" sz="3200" smtClean="0"/>
          </a:p>
        </p:txBody>
      </p:sp>
      <p:pic>
        <p:nvPicPr>
          <p:cNvPr id="20483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305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5267325" cy="5543550"/>
          </a:xfrm>
        </p:spPr>
        <p:txBody>
          <a:bodyPr>
            <a:normAutofit fontScale="90000"/>
          </a:bodyPr>
          <a:lstStyle/>
          <a:p>
            <a:pPr marL="361950" eaLnBrk="1" fontAlgn="auto" hangingPunct="1">
              <a:spcAft>
                <a:spcPts val="0"/>
              </a:spcAft>
              <a:defRPr/>
            </a:pPr>
            <a:r>
              <a:rPr lang="uk-UA" sz="2800" b="1" i="1" dirty="0" smtClean="0"/>
              <a:t>При розкроюванні зональних тканин шаблон прокладки пілочки вкладають наступним чином</a:t>
            </a:r>
            <a:r>
              <a:rPr lang="en-US" sz="2800" b="1" i="1" dirty="0" smtClean="0"/>
              <a:t>: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uk-UA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жорстка зона. Прокладка має розташовуватися не нижче, ніж 20 мм від лінії глибини пройми і не потрапляти в шов зшивання виточок</a:t>
            </a: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</a:t>
            </a:r>
            <a:r>
              <a:rPr lang="uk-UA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перехідна зона. Прокладка повинна розташовуватися вище за лінію бічної кишені не менш, ніж на 20–30 мм</a:t>
            </a: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III</a:t>
            </a:r>
            <a:r>
              <a:rPr lang="uk-UA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м'яка зона</a:t>
            </a:r>
            <a:endParaRPr lang="uk-UA" sz="27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7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1916113"/>
            <a:ext cx="2432050" cy="367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2016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 dirty="0" smtClean="0"/>
              <a:t>У розкладці передбачають вкладання шаблонів наступних деталей</a:t>
            </a:r>
            <a:r>
              <a:rPr lang="en-US" sz="3200" b="1" i="1" dirty="0" smtClean="0"/>
              <a:t>:</a:t>
            </a:r>
            <a:r>
              <a:rPr lang="uk-UA" sz="3200" b="1" i="1" dirty="0" smtClean="0"/>
              <a:t> прокладку пілочок, нижнього коміра, лацканів пілочок або підбортів, зрізу горловини спинки, бічних частин пілочок</a:t>
            </a:r>
            <a:endParaRPr lang="uk-UA" sz="3200" b="1" i="1" dirty="0"/>
          </a:p>
        </p:txBody>
      </p:sp>
      <p:pic>
        <p:nvPicPr>
          <p:cNvPr id="22531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3141663"/>
            <a:ext cx="3384550" cy="3181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3555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08175"/>
            <a:ext cx="3384550" cy="4513263"/>
          </a:xfrm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38137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68313" y="2924175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uk-UA" sz="6600" smtClean="0"/>
              <a:t>Дякую за увагу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467544" y="3058716"/>
            <a:ext cx="2520280" cy="3096344"/>
          </a:xfrm>
          <a:prstGeom prst="rect">
            <a:avLst/>
          </a:prstGeom>
          <a:ln w="9525" cap="flat" cmpd="sng" algn="ctr">
            <a:solidFill>
              <a:schemeClr val="accent3">
                <a:shade val="50000"/>
                <a:satMod val="103000"/>
              </a:schemeClr>
            </a:solidFill>
            <a:prstDash val="solid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 marL="274320" indent="-274320" algn="l" rtl="0" eaLnBrk="0" latinLnBrk="0" hangingPunct="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1pPr>
            <a:lvl2pPr marL="742950" indent="-285750" algn="l" rtl="0" eaLnBrk="0" latin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2pPr>
            <a:lvl3pPr marL="1143000" indent="-228600" algn="l" rtl="0" eaLnBrk="0" latin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3pPr>
            <a:lvl4pPr marL="1600200" indent="-228600" algn="l" rtl="0" eaLnBrk="0" latinLnBrk="0" hangingPunct="0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4pPr>
            <a:lvl5pPr marL="2057400" indent="-228600" algn="l" rtl="0" eaLnBrk="0" latinLnBrk="0" hangingPunct="0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5pPr>
            <a:lvl6pPr marL="2514600" indent="-228600" algn="ctr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6pPr>
            <a:lvl7pPr marL="2971800" indent="-228600" algn="ctr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80000"/>
              <a:buFont typeface="Wingdings 2"/>
              <a:buChar char=""/>
              <a:defRPr kumimoji="0" sz="2000" kern="1200" baseline="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7pPr>
            <a:lvl8pPr marL="3429000" indent="-228600" algn="ctr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Char char="•"/>
              <a:defRPr kumimoji="0" sz="2000" kern="120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8pPr>
            <a:lvl9pPr marL="3886200" indent="-228600" algn="ctr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kern="1200" baseline="0">
                <a:solidFill>
                  <a:schemeClr val="tx1"/>
                </a:solidFill>
                <a:latin typeface="Kozuka Gothic Pro B" pitchFamily="34" charset="-128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uk-UA" altLang="uk-UA" b="1" dirty="0" smtClean="0">
              <a:latin typeface="Arial" pitchFamily="34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400" b="1" i="1" kern="0" dirty="0" smtClean="0">
                <a:latin typeface="+mj-lt"/>
              </a:rPr>
              <a:t>Бортова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uk-UA" sz="2400" b="1" i="1" kern="0" dirty="0" smtClean="0">
                <a:latin typeface="+mj-lt"/>
              </a:rPr>
              <a:t>прокладка</a:t>
            </a:r>
            <a:endParaRPr lang="uk-UA" altLang="uk-UA" sz="2400" b="1" kern="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uk-UA" altLang="uk-UA" b="1" dirty="0">
              <a:latin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63352" y="3068960"/>
            <a:ext cx="2448272" cy="3096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latin typeface="+mj-lt"/>
              </a:rPr>
              <a:t>Дублювання</a:t>
            </a:r>
            <a:endParaRPr lang="uk-UA" altLang="uk-UA" sz="2400" b="1" dirty="0">
              <a:latin typeface="+mj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156174" y="3037731"/>
            <a:ext cx="2555875" cy="30963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Kozuka Gothic Pro B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Kozuka Gothic Pro B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latin typeface="+mj-lt"/>
              </a:rPr>
              <a:t>Поєднання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latin typeface="+mj-lt"/>
              </a:rPr>
              <a:t>бортової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latin typeface="+mj-lt"/>
              </a:rPr>
              <a:t>прокладки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latin typeface="+mj-lt"/>
              </a:rPr>
              <a:t>та </a:t>
            </a:r>
            <a:r>
              <a:rPr lang="uk-UA" sz="2400" b="1" i="1" dirty="0">
                <a:latin typeface="+mj-lt"/>
              </a:rPr>
              <a:t>дублювання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altLang="uk-UA" b="1" dirty="0">
              <a:latin typeface="Arial" pitchFamily="34" charset="0"/>
            </a:endParaRPr>
          </a:p>
        </p:txBody>
      </p:sp>
      <p:sp>
        <p:nvSpPr>
          <p:cNvPr id="8203" name="Line 7"/>
          <p:cNvSpPr>
            <a:spLocks noChangeShapeType="1"/>
          </p:cNvSpPr>
          <p:nvPr/>
        </p:nvSpPr>
        <p:spPr bwMode="auto">
          <a:xfrm>
            <a:off x="2195513" y="2320925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7"/>
          <p:cNvSpPr>
            <a:spLocks noChangeShapeType="1"/>
          </p:cNvSpPr>
          <p:nvPr/>
        </p:nvSpPr>
        <p:spPr bwMode="auto">
          <a:xfrm>
            <a:off x="4572000" y="2320925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7"/>
          <p:cNvSpPr>
            <a:spLocks noChangeShapeType="1"/>
          </p:cNvSpPr>
          <p:nvPr/>
        </p:nvSpPr>
        <p:spPr bwMode="auto">
          <a:xfrm>
            <a:off x="6875463" y="2320925"/>
            <a:ext cx="0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 bwMode="auto">
          <a:xfrm>
            <a:off x="1403648" y="1124744"/>
            <a:ext cx="6336704" cy="1368152"/>
          </a:xfrm>
          <a:prstGeom prst="roundRect">
            <a:avLst>
              <a:gd name="adj" fmla="val 16667"/>
            </a:avLst>
          </a:prstGeom>
          <a:ln w="9525" cap="flat" cmpd="sng" algn="ctr">
            <a:solidFill>
              <a:schemeClr val="accent2">
                <a:shade val="50000"/>
                <a:satMod val="103000"/>
              </a:schemeClr>
            </a:solidFill>
            <a:prstDash val="solid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200" b="1" i="1" dirty="0" smtClean="0"/>
              <a:t>Способи надання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200" b="1" i="1" dirty="0" smtClean="0"/>
              <a:t>стійкої </a:t>
            </a:r>
            <a:r>
              <a:rPr lang="uk-UA" sz="3200" b="1" i="1" dirty="0"/>
              <a:t>форми </a:t>
            </a:r>
            <a:r>
              <a:rPr lang="uk-UA" sz="3200" b="1" i="1" dirty="0" smtClean="0"/>
              <a:t>пілочкам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uk-UA" sz="3600" b="1" i="1" smtClean="0"/>
              <a:t>Надання стійкої форми пілочок за допомогою бортової прокладки</a:t>
            </a:r>
            <a:endParaRPr lang="uk-UA" altLang="uk-UA" sz="3600" smtClean="0"/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16113"/>
            <a:ext cx="349091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3490912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i="1" smtClean="0"/>
              <a:t>Надання стійкої форми пілочок способом дублювання</a:t>
            </a:r>
            <a:endParaRPr lang="uk-UA" altLang="uk-UA" sz="3600" smtClean="0"/>
          </a:p>
        </p:txBody>
      </p:sp>
      <p:pic>
        <p:nvPicPr>
          <p:cNvPr id="10243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156575" cy="14414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dirty="0" smtClean="0"/>
              <a:t>Формостійкість деталей досягається дублюванням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088" y="2781300"/>
            <a:ext cx="3898900" cy="33845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b="1" i="1" dirty="0" smtClean="0">
                <a:solidFill>
                  <a:schemeClr val="tx2">
                    <a:lumMod val="10000"/>
                  </a:schemeClr>
                </a:solidFill>
              </a:rPr>
              <a:t>Дублювання – з'єднання по поверхні деталей виробу з клейовими та прокладковими матеріалами за допомогою праски або пресу</a:t>
            </a:r>
            <a:endParaRPr lang="uk-UA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126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67038"/>
            <a:ext cx="27193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i="1" smtClean="0"/>
              <a:t>Обладнання, яке застосовується для дублювання деталей</a:t>
            </a: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8"/>
          <a:stretch>
            <a:fillRect/>
          </a:stretch>
        </p:blipFill>
        <p:spPr bwMode="auto">
          <a:xfrm>
            <a:off x="4787900" y="3871913"/>
            <a:ext cx="260667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989138"/>
            <a:ext cx="2381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4636" r="10948" b="-1115"/>
          <a:stretch>
            <a:fillRect/>
          </a:stretch>
        </p:blipFill>
        <p:spPr bwMode="auto">
          <a:xfrm>
            <a:off x="395288" y="2420938"/>
            <a:ext cx="4695825" cy="390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sz="3600" b="1" i="1" smtClean="0"/>
              <a:t>Обладнання, яке застосовується для дублювання деталей</a:t>
            </a:r>
            <a:endParaRPr lang="uk-UA" altLang="en-US" sz="3600" smtClean="0"/>
          </a:p>
        </p:txBody>
      </p:sp>
      <p:pic>
        <p:nvPicPr>
          <p:cNvPr id="133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6238" y="2276475"/>
            <a:ext cx="5395912" cy="4048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i="1" dirty="0" smtClean="0"/>
              <a:t>Режими дублювання</a:t>
            </a:r>
            <a:endParaRPr lang="uk-UA" sz="40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341438"/>
          <a:ext cx="8229600" cy="5067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79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Вид клейового матеріалу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Волокнистий склад, %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Покриття крапки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Призначення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Дублювання на пресі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Температура плавлення, С</a:t>
                      </a:r>
                      <a:endParaRPr lang="uk-UA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Тиск, </a:t>
                      </a:r>
                      <a:r>
                        <a:rPr lang="uk-UA" sz="1100" dirty="0" err="1">
                          <a:solidFill>
                            <a:schemeClr val="bg1"/>
                          </a:solidFill>
                          <a:effectLst/>
                        </a:rPr>
                        <a:t>кПа</a:t>
                      </a:r>
                      <a:endParaRPr lang="uk-UA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bg1"/>
                          </a:solidFill>
                          <a:effectLst/>
                        </a:rPr>
                        <a:t>Час дублювання, с</a:t>
                      </a:r>
                      <a:endParaRPr lang="uk-UA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флізелін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40 % - поліамід </a:t>
                      </a:r>
                      <a:endParaRPr lang="uk-UA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60 % - поліестер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Поліамідна подвійна мікрокрапка  52 кр./см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Дублюються легкі, бузкові, платтяні тканини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127….132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10….30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10….12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Флізелін об’ємний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70 % - поліамід </a:t>
                      </a:r>
                      <a:endParaRPr lang="uk-UA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30 % - поліестер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Поліамідна подвійна мікрокрапка 21 кр./см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Дублюються костюмні, пальтові тканини з ворсовою, букльованою поверхнею, малорозтяжні трикотажні полотна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121….132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r>
                        <a:rPr lang="uk-UA" sz="1000">
                          <a:effectLst/>
                        </a:rPr>
                        <a:t>….</a:t>
                      </a:r>
                      <a:r>
                        <a:rPr lang="en-US" sz="1000">
                          <a:effectLst/>
                        </a:rPr>
                        <a:t>15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10….12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флізелін спеціальний низкотемпаратурний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70 % - поліамід </a:t>
                      </a:r>
                      <a:endParaRPr lang="uk-UA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30 % - поліестер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Поліамідна подвійна мікрокрапка  52 кр./см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Дублюються вироби зі шкіри, хутра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80….90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10….30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10….12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1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Дублерин 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75 % - віскоза </a:t>
                      </a:r>
                      <a:endParaRPr lang="uk-UA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25 % - поліамід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Поліамідна подвійна мікрокрапка  52 кр./см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Дублюються костюмні та пальтові тканини любої поверхневої щільності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121….137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15….30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10….16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Дублерин на трикотажній основі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40 % поліестер</a:t>
                      </a:r>
                      <a:endParaRPr lang="uk-UA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60 % віскоза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Поліамідна подвійна мікрокрапка  52 кр./см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Дублюються деталі пальтово-костюмного асортименту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130….150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20</a:t>
                      </a:r>
                      <a:r>
                        <a:rPr lang="uk-UA" sz="1000" dirty="0" smtClean="0">
                          <a:effectLst/>
                        </a:rPr>
                        <a:t>….</a:t>
                      </a:r>
                      <a:r>
                        <a:rPr lang="en-US" sz="1000" dirty="0" smtClean="0">
                          <a:effectLst/>
                        </a:rPr>
                        <a:t>4</a:t>
                      </a:r>
                      <a:r>
                        <a:rPr lang="uk-UA" sz="1000" dirty="0" smtClean="0">
                          <a:effectLst/>
                        </a:rPr>
                        <a:t>0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1</a:t>
                      </a:r>
                      <a:r>
                        <a:rPr lang="en-US" sz="1000" dirty="0" smtClean="0">
                          <a:effectLst/>
                        </a:rPr>
                        <a:t>5</a:t>
                      </a:r>
                      <a:r>
                        <a:rPr lang="uk-UA" sz="1000" dirty="0" smtClean="0">
                          <a:effectLst/>
                        </a:rPr>
                        <a:t>….</a:t>
                      </a:r>
                      <a:r>
                        <a:rPr lang="en-US" sz="1000" smtClean="0">
                          <a:effectLst/>
                        </a:rPr>
                        <a:t>20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1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Легкий універсальний трикотажний дублерин на віскозні основі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75 % - віскоза </a:t>
                      </a:r>
                      <a:endParaRPr lang="uk-UA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25 % - поліамід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Поліамідна подвійна мікрокрапка  52 кр./см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Дублюються костюмні та пальтові тканини любої поверхневої щільності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121….138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15….30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10….16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25" marR="554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844675"/>
          <a:ext cx="1800225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AutoCAD Drawing" r:id="rId3" imgW="6915150" imgH="3905250" progId="AutoCAD.Drawing.16">
                  <p:embed/>
                </p:oleObj>
              </mc:Choice>
              <mc:Fallback>
                <p:oleObj name="AutoCAD Drawing" r:id="rId3" imgW="6915150" imgH="3905250" progId="AutoCAD.Drawing.16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146" t="1367" r="40671" b="5803"/>
                      <a:stretch>
                        <a:fillRect/>
                      </a:stretch>
                    </p:blipFill>
                    <p:spPr bwMode="auto">
                      <a:xfrm>
                        <a:off x="1331913" y="1844675"/>
                        <a:ext cx="1800225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Заголовок 1"/>
          <p:cNvSpPr txBox="1">
            <a:spLocks/>
          </p:cNvSpPr>
          <p:nvPr/>
        </p:nvSpPr>
        <p:spPr bwMode="auto">
          <a:xfrm>
            <a:off x="4067175" y="2205038"/>
            <a:ext cx="3960813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 b="1" i="1">
                <a:latin typeface="Calibri" panose="020F0502020204030204" pitchFamily="34" charset="0"/>
              </a:rPr>
              <a:t>Деталі з прокладкових матеріалів з клейовим покриттям викроюють за формою основної деталі так, щоб краї зрізів прокладки входили в шви з'єднання на 1–2 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514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 2</vt:lpstr>
      <vt:lpstr>Поток</vt:lpstr>
      <vt:lpstr>AutoCAD Drawing</vt:lpstr>
      <vt:lpstr> підготовка пілочок до пошиття</vt:lpstr>
      <vt:lpstr>PowerPoint Presentation</vt:lpstr>
      <vt:lpstr>Надання стійкої форми пілочок за допомогою бортової прокладки</vt:lpstr>
      <vt:lpstr>Надання стійкої форми пілочок способом дублювання</vt:lpstr>
      <vt:lpstr>Формостійкість деталей досягається дублюванням</vt:lpstr>
      <vt:lpstr>Обладнання, яке застосовується для дублювання деталей</vt:lpstr>
      <vt:lpstr>Обладнання, яке застосовується для дублювання деталей</vt:lpstr>
      <vt:lpstr>Режими дублювання</vt:lpstr>
      <vt:lpstr>PowerPoint Presentation</vt:lpstr>
      <vt:lpstr>Для покращення зовнішнього вигляду виробів та збільшення терміну їх носки застосовують наступні види дублювання:</vt:lpstr>
      <vt:lpstr>PowerPoint Presentation</vt:lpstr>
      <vt:lpstr>В чоловічих піджаках і пальто напівприлеглих силуетів дублюють верхню частину відрізного бочка</vt:lpstr>
      <vt:lpstr>У чоловічих виробах використовують додаткові прокладки в один або два шари</vt:lpstr>
      <vt:lpstr>Зональне дублювання – застосування прокладки різної щільності та жорсткості по зонам</vt:lpstr>
      <vt:lpstr>При розкроюванні зональних тканин шаблон прокладки пілочки вкладають наступним чином:  I – жорстка зона. Прокладка має розташовуватися не нижче, ніж 20 мм від лінії глибини пройми і не потрапляти в шов зшивання виточок; II – перехідна зона. Прокладка повинна розташовуватися вище за лінію бічної кишені не менш, ніж на 20–30 мм; III – м'яка зона</vt:lpstr>
      <vt:lpstr>У розкладці передбачають вкладання шаблонів наступних деталей: прокладку пілочок, нижнього коміра, лацканів пілочок або підбортів, зрізу горловини спинки, бічних частин пілочок</vt:lpstr>
      <vt:lpstr>PowerPoint Presentation</vt:lpstr>
      <vt:lpstr>PowerPoint Presentation</vt:lpstr>
      <vt:lpstr>Дякую за увагу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archiMAD</cp:lastModifiedBy>
  <cp:revision>115</cp:revision>
  <cp:lastPrinted>2014-10-12T08:40:46Z</cp:lastPrinted>
  <dcterms:created xsi:type="dcterms:W3CDTF">2012-10-08T17:32:43Z</dcterms:created>
  <dcterms:modified xsi:type="dcterms:W3CDTF">2020-02-24T15:40:20Z</dcterms:modified>
</cp:coreProperties>
</file>