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4" r:id="rId3"/>
    <p:sldId id="285" r:id="rId4"/>
    <p:sldId id="286" r:id="rId5"/>
    <p:sldId id="287" r:id="rId6"/>
    <p:sldId id="283" r:id="rId7"/>
    <p:sldId id="257" r:id="rId8"/>
    <p:sldId id="258" r:id="rId9"/>
    <p:sldId id="263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2" r:id="rId20"/>
    <p:sldId id="271" r:id="rId21"/>
    <p:sldId id="270" r:id="rId22"/>
    <p:sldId id="273" r:id="rId23"/>
    <p:sldId id="278" r:id="rId24"/>
    <p:sldId id="274" r:id="rId25"/>
    <p:sldId id="279" r:id="rId26"/>
    <p:sldId id="280" r:id="rId27"/>
    <p:sldId id="275" r:id="rId28"/>
    <p:sldId id="276" r:id="rId29"/>
    <p:sldId id="281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6" autoAdjust="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8D0EB-4C60-4739-8BD0-D791B997F5AF}" type="datetimeFigureOut">
              <a:rPr lang="uk-UA" smtClean="0"/>
              <a:pPr/>
              <a:t>07.02.2018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90C93-3B1B-4EA2-BC98-426B6CB8064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0C93-3B1B-4EA2-BC98-426B6CB8064A}" type="slidenum">
              <a:rPr lang="uk-UA" smtClean="0"/>
              <a:pPr/>
              <a:t>25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yandex.ua/images/search?source=wiz&amp;img_url=http://djeni.org/watermark.php?image=/upload/medialibrary/8e9/8e9b3714ff621733142a784dbf568adb.jpg&amp;text=%D1%82%D0%B8%D0%BF%D0%B8%20%D1%84%D1%96%D0%B3%D1%83%D1%80&amp;noreask=1&amp;pos=10&amp;lr=143&amp;rpt=simag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yandex.ua/images/search?source=wiz&amp;img_url=http://www.channel4.com/media/images/Channel4/4Beauty/style/dress-for-your-body-shape/body%20shape%20illos/athletic-cropped.jpg&amp;uinfo=sw-1920-sh-1080-ww-1422-wh-706-pd-1-wp-16x9_1920x1080&amp;_=1454916982202&amp;p=9&amp;text=%D1%82%D0%B8%D0%BF%D0%B8%20%D1%84%D1%96%D0%B3%D1%83%D1%80&amp;noreask=1&amp;pos=284&amp;rpt=simage&amp;lr=14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5184576" cy="3456384"/>
          </a:xfrm>
        </p:spPr>
        <p:txBody>
          <a:bodyPr>
            <a:normAutofit/>
          </a:bodyPr>
          <a:lstStyle/>
          <a:p>
            <a:r>
              <a:rPr lang="uk-UA" sz="3100" dirty="0" smtClean="0">
                <a:solidFill>
                  <a:srgbClr val="C00000"/>
                </a:solidFill>
              </a:rPr>
              <a:t>3.3.2 Виготовлення халату </a:t>
            </a:r>
            <a:r>
              <a:rPr lang="uk-UA" sz="3100" dirty="0" smtClean="0">
                <a:solidFill>
                  <a:srgbClr val="C00000"/>
                </a:solidFill>
              </a:rPr>
              <a:t/>
            </a:r>
            <a:br>
              <a:rPr lang="uk-UA" sz="3100" dirty="0" smtClean="0">
                <a:solidFill>
                  <a:srgbClr val="C00000"/>
                </a:solidFill>
              </a:rPr>
            </a:br>
            <a:r>
              <a:rPr lang="uk-UA" sz="3100" dirty="0" smtClean="0">
                <a:solidFill>
                  <a:srgbClr val="C00000"/>
                </a:solidFill>
              </a:rPr>
              <a:t>нескладної </a:t>
            </a:r>
            <a:r>
              <a:rPr lang="uk-UA" sz="3100" dirty="0" smtClean="0">
                <a:solidFill>
                  <a:srgbClr val="C00000"/>
                </a:solidFill>
              </a:rPr>
              <a:t>технологічної обробки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6" name="Рисунок 5" descr="D:\Documents\Images\full_a1840_1-377x5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08720"/>
            <a:ext cx="327881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За способом з'єднання: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Пришивні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Настрочні</a:t>
            </a:r>
          </a:p>
          <a:p>
            <a:endParaRPr lang="uk-U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33401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09004"/>
            <a:ext cx="2304256" cy="27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За способом з'єднання: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Накладні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Відлітні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718647"/>
            <a:ext cx="2520280" cy="390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340768"/>
            <a:ext cx="24036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З'єднання прямих і овальних кокеток з виробом (зшивним швом)</a:t>
            </a:r>
            <a:endParaRPr lang="uk-UA" sz="3200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104915" cy="224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54438"/>
            <a:ext cx="3744416" cy="210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ипуски шва разутюживаютс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0500"/>
            <a:ext cx="2571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рипуски шва заутюживаются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19550"/>
            <a:ext cx="2857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З'єднання прямих і овальних кокеток з виробом (настрочним швом</a:t>
            </a:r>
            <a:r>
              <a:rPr lang="uk-UA" sz="3200" dirty="0" smtClean="0">
                <a:solidFill>
                  <a:srgbClr val="FF0000"/>
                </a:solidFill>
              </a:rPr>
              <a:t>)</a:t>
            </a:r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рипуски шва настрачиваютс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3672408" cy="348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рипуски расстрачиваютс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48880"/>
            <a:ext cx="2952328" cy="33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З'єднання прямих і овальних кокеток з виробом (накладним швом)</a:t>
            </a:r>
            <a:endParaRPr lang="uk-UA" sz="32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860793" cy="14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00808"/>
            <a:ext cx="21828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700808"/>
            <a:ext cx="23812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2664296" cy="179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077072"/>
            <a:ext cx="2880320" cy="150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9353" y="4077072"/>
            <a:ext cx="305464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Обробка та з'єднання фігурних (з кутами) кокеток з виробом</a:t>
            </a:r>
            <a:endParaRPr lang="uk-UA" sz="3200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096344" cy="192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3168352" cy="19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365104"/>
            <a:ext cx="2520280" cy="21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365104"/>
            <a:ext cx="3204791" cy="212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93096"/>
            <a:ext cx="2627784" cy="22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З'єднання з виробом кокеток з кантом</a:t>
            </a:r>
            <a:endParaRPr lang="uk-UA" sz="32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2160240" cy="213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16832"/>
            <a:ext cx="3455709" cy="168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365104"/>
            <a:ext cx="2952328" cy="188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Обробка відлітних кокеток</a:t>
            </a:r>
            <a:endParaRPr lang="uk-UA" sz="3200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2016224" cy="169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365104"/>
            <a:ext cx="2664296" cy="115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1556792"/>
            <a:ext cx="3908359" cy="377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Різновидності рельєфів</a:t>
            </a:r>
            <a:endParaRPr lang="uk-UA" sz="3600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4139774" cy="465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По способу обробки рельєфи бувають: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3600" b="1" dirty="0" smtClean="0">
                <a:solidFill>
                  <a:schemeClr val="bg1"/>
                </a:solidFill>
              </a:rPr>
              <a:t>Зшивні;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bg1"/>
                </a:solidFill>
              </a:rPr>
              <a:t>Настрочні;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bg1"/>
                </a:solidFill>
              </a:rPr>
              <a:t>Накладні;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bg1"/>
                </a:solidFill>
              </a:rPr>
              <a:t>Виточні 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bg1"/>
                </a:solidFill>
              </a:rPr>
              <a:t>На вивчення даної одиниці пропонуємо </a:t>
            </a:r>
            <a:endParaRPr lang="uk-UA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chemeClr val="bg1"/>
                </a:solidFill>
              </a:rPr>
              <a:t>111 </a:t>
            </a:r>
            <a:r>
              <a:rPr lang="uk-UA" b="1" dirty="0" smtClean="0">
                <a:solidFill>
                  <a:schemeClr val="bg1"/>
                </a:solidFill>
              </a:rPr>
              <a:t>годин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bg1"/>
                </a:solidFill>
              </a:rPr>
              <a:t>З них: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9 </a:t>
            </a:r>
            <a:r>
              <a:rPr lang="uk-UA" b="1" dirty="0" smtClean="0">
                <a:solidFill>
                  <a:schemeClr val="bg1"/>
                </a:solidFill>
              </a:rPr>
              <a:t>годин – теоретичне </a:t>
            </a:r>
            <a:r>
              <a:rPr lang="uk-UA" b="1" dirty="0" smtClean="0">
                <a:solidFill>
                  <a:schemeClr val="bg1"/>
                </a:solidFill>
              </a:rPr>
              <a:t>навчання;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102 години – виробниче навчання (54 + 48)</a:t>
            </a:r>
          </a:p>
          <a:p>
            <a:pPr>
              <a:buNone/>
            </a:pP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Зшивні </a:t>
            </a:r>
            <a:endParaRPr lang="uk-UA" sz="3200" dirty="0">
              <a:solidFill>
                <a:srgbClr val="C00000"/>
              </a:solidFill>
            </a:endParaRPr>
          </a:p>
        </p:txBody>
      </p:sp>
      <p:pic>
        <p:nvPicPr>
          <p:cNvPr id="11266" name="Picture 2" descr="D:\Documents\Images\relyef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2214738" cy="6535833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234" y="2780929"/>
            <a:ext cx="284041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Настрочні</a:t>
            </a:r>
            <a:endParaRPr lang="uk-UA" sz="3200" dirty="0">
              <a:solidFill>
                <a:srgbClr val="C00000"/>
              </a:solidFill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3710911" cy="26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solidFill>
                  <a:srgbClr val="C00000"/>
                </a:solidFill>
              </a:rPr>
              <a:t>Накладні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44824"/>
            <a:ext cx="4320480" cy="385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solidFill>
                  <a:srgbClr val="C00000"/>
                </a:solidFill>
              </a:rPr>
              <a:t>Виточні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2075670" cy="30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2448272" cy="204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solidFill>
                  <a:srgbClr val="C00000"/>
                </a:solidFill>
              </a:rPr>
              <a:t>Виточні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2573960" cy="205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305546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77072"/>
            <a:ext cx="286275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Послідовність обробки пілочки</a:t>
            </a:r>
            <a:endParaRPr lang="uk-UA" sz="32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Documents\Images\104_1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3225536" cy="4708812"/>
          </a:xfrm>
          <a:prstGeom prst="rect">
            <a:avLst/>
          </a:prstGeom>
          <a:noFill/>
        </p:spPr>
      </p:pic>
      <p:pic>
        <p:nvPicPr>
          <p:cNvPr id="2051" name="Picture 3" descr="D:\Documents\Images\59b8a4002950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988840"/>
            <a:ext cx="4098041" cy="2992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Відповідність запропонованих вузлів типу фігури</a:t>
            </a:r>
            <a:endParaRPr lang="uk-UA" sz="3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im2-tub-ua.yandex.net/i?id=c83f1969004e0dcc0b5782cde068a418&amp;n=33&amp;h=215&amp;w=40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5760640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Можливі дефекти 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Різна ширина швів</a:t>
            </a:r>
            <a:r>
              <a:rPr lang="en-US" b="1" dirty="0" smtClean="0">
                <a:solidFill>
                  <a:schemeClr val="bg1"/>
                </a:solidFill>
              </a:rPr>
              <a:t>;</a:t>
            </a:r>
            <a:endParaRPr lang="uk-UA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Не рівність строчки</a:t>
            </a:r>
            <a:r>
              <a:rPr lang="en-US" b="1" dirty="0" smtClean="0">
                <a:solidFill>
                  <a:schemeClr val="bg1"/>
                </a:solidFill>
              </a:rPr>
              <a:t>;</a:t>
            </a:r>
            <a:endParaRPr lang="uk-UA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Стягування основної тканини</a:t>
            </a:r>
            <a:r>
              <a:rPr lang="en-US" b="1" dirty="0" smtClean="0">
                <a:solidFill>
                  <a:schemeClr val="bg1"/>
                </a:solidFill>
              </a:rPr>
              <a:t>;</a:t>
            </a:r>
            <a:endParaRPr lang="uk-UA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Розривання строчки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Для запобігання виникненню дефектів пропоную: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На уроці бути уважним та дотримуватись ТУ виконання операцій;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Для забезпечення стабільності ширини шва та рівності оздоблювальної строчки, використати пристрій-лінійку</a:t>
            </a:r>
            <a:r>
              <a:rPr lang="en-US" sz="2400" b="1" dirty="0" smtClean="0">
                <a:solidFill>
                  <a:schemeClr val="bg1"/>
                </a:solidFill>
              </a:rPr>
              <a:t>;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lvl="0"/>
            <a:r>
              <a:rPr lang="uk-UA" sz="2400" b="1" dirty="0" smtClean="0">
                <a:solidFill>
                  <a:schemeClr val="bg1"/>
                </a:solidFill>
              </a:rPr>
              <a:t>Для запобігання стягування основної тканини при з'єднанні деталей, використовувати машини ланцюгового стібка</a:t>
            </a:r>
            <a:r>
              <a:rPr lang="en-US" sz="2400" b="1" dirty="0" smtClean="0">
                <a:solidFill>
                  <a:schemeClr val="bg1"/>
                </a:solidFill>
              </a:rPr>
              <a:t>;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lvl="0"/>
            <a:r>
              <a:rPr lang="uk-UA" sz="2400" b="1" dirty="0" smtClean="0">
                <a:solidFill>
                  <a:schemeClr val="bg1"/>
                </a:solidFill>
              </a:rPr>
              <a:t>Для запобігання розривання строчки, рекомендовано використовувати якісні нитки;</a:t>
            </a:r>
          </a:p>
          <a:p>
            <a:pPr lvl="0"/>
            <a:r>
              <a:rPr lang="uk-UA" sz="2400" b="1" dirty="0" smtClean="0">
                <a:solidFill>
                  <a:schemeClr val="bg1"/>
                </a:solidFill>
              </a:rPr>
              <a:t>Після кожної операції здійснювати самоконтроль якості</a:t>
            </a: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Картка-завдання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</a:rPr>
              <a:t>Ситуація 2</a:t>
            </a:r>
            <a:r>
              <a:rPr lang="ru-RU" sz="1400" b="1" dirty="0" smtClean="0">
                <a:solidFill>
                  <a:srgbClr val="C00000"/>
                </a:solidFill>
              </a:rPr>
              <a:t>: </a:t>
            </a:r>
            <a:r>
              <a:rPr lang="uk-UA" sz="1400" b="1" dirty="0" smtClean="0">
                <a:solidFill>
                  <a:schemeClr val="bg1"/>
                </a:solidFill>
              </a:rPr>
              <a:t>До вас звернулася молода жінка з проханням виготовити халат. Жінка дуже високого зросту, має фігуру форми прямокутника, тканину принесла лляну у вузьку смужку. </a:t>
            </a:r>
          </a:p>
          <a:p>
            <a:r>
              <a:rPr lang="uk-UA" sz="1400" b="1" dirty="0" smtClean="0">
                <a:solidFill>
                  <a:srgbClr val="C00000"/>
                </a:solidFill>
              </a:rPr>
              <a:t>Завдання: </a:t>
            </a:r>
          </a:p>
          <a:p>
            <a:r>
              <a:rPr lang="uk-UA" sz="1400" b="1" dirty="0" smtClean="0">
                <a:solidFill>
                  <a:schemeClr val="bg1"/>
                </a:solidFill>
              </a:rPr>
              <a:t>1) запропонуйте тканину враховуючи тип фігури жінки; </a:t>
            </a:r>
          </a:p>
          <a:p>
            <a:r>
              <a:rPr lang="uk-UA" sz="1400" b="1" dirty="0" smtClean="0">
                <a:solidFill>
                  <a:schemeClr val="bg1"/>
                </a:solidFill>
              </a:rPr>
              <a:t>2) запропонуйте способи обробки вузлів пілочок які візуально приховають проблемні зони; </a:t>
            </a:r>
          </a:p>
          <a:p>
            <a:r>
              <a:rPr lang="uk-UA" sz="1400" b="1" dirty="0" smtClean="0">
                <a:solidFill>
                  <a:schemeClr val="bg1"/>
                </a:solidFill>
              </a:rPr>
              <a:t>3) складіть технологічну послідовність обробки пілочок запропонованого вам халату;</a:t>
            </a:r>
          </a:p>
          <a:p>
            <a:r>
              <a:rPr lang="uk-UA" sz="1400" b="1" dirty="0" smtClean="0">
                <a:solidFill>
                  <a:schemeClr val="bg1"/>
                </a:solidFill>
              </a:rPr>
              <a:t>4) подумайте чи всі запропоновані вузли на пілочці будуть візуально наближувати тип замовниці до ідеальної;</a:t>
            </a:r>
          </a:p>
          <a:p>
            <a:endParaRPr lang="uk-UA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s://im1-tub-ua.yandex.net/i?id=73a36fe038250727ae441707acaa2e35&amp;n=33&amp;h=215&amp;w=173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1944216" cy="283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Documents\Images\774_b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645024"/>
            <a:ext cx="3272747" cy="288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Для кращого засвоєння матеріалу пропонуємо побудувати викладення матеріалу в наступній </a:t>
            </a:r>
            <a:r>
              <a:rPr lang="uk-UA" sz="2400" dirty="0" smtClean="0">
                <a:solidFill>
                  <a:srgbClr val="C00000"/>
                </a:solidFill>
              </a:rPr>
              <a:t>послідовності</a:t>
            </a:r>
            <a:endParaRPr lang="uk-UA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709160"/>
          </a:xfrm>
        </p:spPr>
        <p:txBody>
          <a:bodyPr>
            <a:normAutofit/>
          </a:bodyPr>
          <a:lstStyle/>
          <a:p>
            <a:pPr lvl="0"/>
            <a:endParaRPr lang="uk-UA" sz="2000" b="1" dirty="0" smtClean="0">
              <a:solidFill>
                <a:schemeClr val="bg1"/>
              </a:solidFill>
            </a:endParaRPr>
          </a:p>
          <a:p>
            <a:pPr lvl="0"/>
            <a:endParaRPr lang="uk-UA" sz="2000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Перший навчальний елемент (халат) – 62 години</a:t>
            </a:r>
          </a:p>
          <a:p>
            <a:pPr lvl="0"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8 уроків: 1 година теоретичного навчання + 6 годин виробничого навчання</a:t>
            </a:r>
            <a:r>
              <a:rPr lang="uk-UA" sz="2000" b="1" dirty="0" smtClean="0">
                <a:solidFill>
                  <a:schemeClr val="bg1"/>
                </a:solidFill>
              </a:rPr>
              <a:t> ((1+6</a:t>
            </a:r>
            <a:r>
              <a:rPr lang="uk-UA" sz="2000" b="1" dirty="0" smtClean="0">
                <a:solidFill>
                  <a:schemeClr val="bg1"/>
                </a:solidFill>
              </a:rPr>
              <a:t>)*8=56 </a:t>
            </a:r>
            <a:r>
              <a:rPr lang="uk-UA" sz="2000" b="1" dirty="0" smtClean="0">
                <a:solidFill>
                  <a:schemeClr val="bg1"/>
                </a:solidFill>
              </a:rPr>
              <a:t>години</a:t>
            </a:r>
            <a:r>
              <a:rPr lang="uk-UA" sz="2000" b="1" dirty="0" smtClean="0">
                <a:solidFill>
                  <a:schemeClr val="bg1"/>
                </a:solidFill>
              </a:rPr>
              <a:t>)</a:t>
            </a:r>
          </a:p>
          <a:p>
            <a:pPr lvl="0"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1 рок: 6 годин виробничого навчання</a:t>
            </a:r>
          </a:p>
          <a:p>
            <a:pPr lvl="0">
              <a:buNone/>
            </a:pPr>
            <a:endParaRPr lang="uk-UA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Другий </a:t>
            </a:r>
            <a:r>
              <a:rPr lang="uk-UA" sz="2000" b="1" dirty="0" smtClean="0">
                <a:solidFill>
                  <a:schemeClr val="bg1"/>
                </a:solidFill>
              </a:rPr>
              <a:t>навчальний елемент (халат) – </a:t>
            </a:r>
            <a:r>
              <a:rPr lang="uk-UA" sz="2000" b="1" dirty="0" smtClean="0">
                <a:solidFill>
                  <a:schemeClr val="bg1"/>
                </a:solidFill>
              </a:rPr>
              <a:t>49 </a:t>
            </a:r>
            <a:r>
              <a:rPr lang="uk-UA" sz="2000" b="1" dirty="0" smtClean="0">
                <a:solidFill>
                  <a:schemeClr val="bg1"/>
                </a:solidFill>
              </a:rPr>
              <a:t>години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7 </a:t>
            </a:r>
            <a:r>
              <a:rPr lang="uk-UA" sz="2000" b="1" dirty="0" smtClean="0">
                <a:solidFill>
                  <a:schemeClr val="bg1"/>
                </a:solidFill>
              </a:rPr>
              <a:t>уроків по 6 годин - виробниче навчання </a:t>
            </a:r>
            <a:r>
              <a:rPr lang="uk-UA" sz="2000" b="1" dirty="0" smtClean="0">
                <a:solidFill>
                  <a:schemeClr val="bg1"/>
                </a:solidFill>
              </a:rPr>
              <a:t>(7*6=42 </a:t>
            </a:r>
            <a:r>
              <a:rPr lang="uk-UA" sz="2000" b="1" dirty="0" smtClean="0">
                <a:solidFill>
                  <a:schemeClr val="bg1"/>
                </a:solidFill>
              </a:rPr>
              <a:t>годин)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1 рок : 6 годин виробничого навчання </a:t>
            </a:r>
            <a:r>
              <a:rPr lang="uk-UA" sz="2000" b="1" dirty="0" smtClean="0">
                <a:solidFill>
                  <a:schemeClr val="bg1"/>
                </a:solidFill>
              </a:rPr>
              <a:t>+ </a:t>
            </a:r>
            <a:r>
              <a:rPr lang="uk-UA" sz="2000" b="1" dirty="0" smtClean="0">
                <a:solidFill>
                  <a:schemeClr val="bg1"/>
                </a:solidFill>
              </a:rPr>
              <a:t>1 година теоретичного навчання  = 7</a:t>
            </a:r>
            <a:r>
              <a:rPr lang="uk-UA" sz="2000" b="1" dirty="0" smtClean="0">
                <a:solidFill>
                  <a:schemeClr val="bg1"/>
                </a:solidFill>
              </a:rPr>
              <a:t> годин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Картка-завдання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/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Ситуація 1: Так вже закладено природою, що жінки зазвичай схильні мати округлості в своїх формах, особливо після пологів. Тому більшість жінок не можуть похвалитися ідеальною фігурою, в якій все пропорційно. Ваша замовниця повна по комплекції, любить носити одяг теплих, яскравих кольорів з великим малюнком, що робить її фігуру ще більш об’ємною.</a:t>
            </a:r>
          </a:p>
          <a:p>
            <a:r>
              <a:rPr lang="uk-UA" sz="1400" b="1" dirty="0" smtClean="0">
                <a:solidFill>
                  <a:schemeClr val="bg1"/>
                </a:solidFill>
              </a:rPr>
              <a:t>Завдання:</a:t>
            </a:r>
          </a:p>
          <a:p>
            <a:r>
              <a:rPr lang="uk-UA" sz="1400" b="1" dirty="0" smtClean="0">
                <a:solidFill>
                  <a:schemeClr val="bg1"/>
                </a:solidFill>
              </a:rPr>
              <a:t>1) запропонуйте тканину враховуючи тип фігури жінки; </a:t>
            </a:r>
          </a:p>
          <a:p>
            <a:r>
              <a:rPr lang="uk-UA" sz="1400" b="1" dirty="0" smtClean="0">
                <a:solidFill>
                  <a:schemeClr val="bg1"/>
                </a:solidFill>
              </a:rPr>
              <a:t>2) запропонуйте способи обробки вузлів пілочок які візуально приховають проблемні зони; </a:t>
            </a:r>
          </a:p>
          <a:p>
            <a:r>
              <a:rPr lang="uk-UA" sz="1400" b="1" dirty="0" smtClean="0">
                <a:solidFill>
                  <a:schemeClr val="bg1"/>
                </a:solidFill>
              </a:rPr>
              <a:t>3) складіть технологічну послідовність обробки пілочок запропонованого вам халату;</a:t>
            </a:r>
          </a:p>
          <a:p>
            <a:r>
              <a:rPr lang="uk-UA" sz="1400" b="1" dirty="0" smtClean="0">
                <a:solidFill>
                  <a:schemeClr val="bg1"/>
                </a:solidFill>
              </a:rPr>
              <a:t>4) подумайте чи всі запропоновані вузли на пілочці будуть візуально наближувати тип замовниці до ідеальної;</a:t>
            </a:r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3667125"/>
            <a:ext cx="979524" cy="3190875"/>
          </a:xfrm>
          <a:prstGeom prst="rect">
            <a:avLst/>
          </a:prstGeom>
        </p:spPr>
      </p:pic>
      <p:pic>
        <p:nvPicPr>
          <p:cNvPr id="7" name="Рисунок 6" descr="D:\Documents\Images\M383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05064"/>
            <a:ext cx="3685631" cy="248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Пропонуємо використовувати наступні методи навчання:</a:t>
            </a: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- Пояснювально </a:t>
            </a:r>
            <a:r>
              <a:rPr lang="uk-UA" sz="2400" b="1" dirty="0" smtClean="0">
                <a:solidFill>
                  <a:schemeClr val="bg1"/>
                </a:solidFill>
              </a:rPr>
              <a:t>– ілюстративний;</a:t>
            </a:r>
          </a:p>
          <a:p>
            <a:pPr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- Творчо </a:t>
            </a:r>
            <a:r>
              <a:rPr lang="uk-UA" sz="2400" b="1" dirty="0" smtClean="0">
                <a:solidFill>
                  <a:schemeClr val="bg1"/>
                </a:solidFill>
              </a:rPr>
              <a:t>– пошуковий (тренувальне розв'язування ситуацій);</a:t>
            </a:r>
          </a:p>
          <a:p>
            <a:pPr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- Евристичний</a:t>
            </a:r>
            <a:r>
              <a:rPr lang="uk-UA" sz="2400" b="1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- Метод </a:t>
            </a:r>
            <a:r>
              <a:rPr lang="uk-UA" sz="2400" b="1" dirty="0" smtClean="0">
                <a:solidFill>
                  <a:schemeClr val="bg1"/>
                </a:solidFill>
              </a:rPr>
              <a:t>проблемного викладення, метод формування інтересу;</a:t>
            </a:r>
          </a:p>
          <a:p>
            <a:pPr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- Метод </a:t>
            </a:r>
            <a:r>
              <a:rPr lang="uk-UA" sz="2400" b="1" dirty="0" smtClean="0">
                <a:solidFill>
                  <a:schemeClr val="bg1"/>
                </a:solidFill>
              </a:rPr>
              <a:t>проектів;</a:t>
            </a:r>
          </a:p>
          <a:p>
            <a:pPr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- Перевірочний</a:t>
            </a:r>
            <a:r>
              <a:rPr lang="uk-UA" sz="2400" b="1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- Інструктування</a:t>
            </a:r>
            <a:r>
              <a:rPr lang="uk-UA" sz="2400" b="1" dirty="0" smtClean="0">
                <a:solidFill>
                  <a:schemeClr val="bg1"/>
                </a:solidFill>
              </a:rPr>
              <a:t>, метод вправ, самостійна робота </a:t>
            </a:r>
            <a:r>
              <a:rPr lang="uk-UA" sz="2400" b="1" dirty="0" smtClean="0">
                <a:solidFill>
                  <a:schemeClr val="bg1"/>
                </a:solidFill>
              </a:rPr>
              <a:t>учнів</a:t>
            </a:r>
            <a:endParaRPr lang="uk-UA" sz="2400" b="1" dirty="0" smtClean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Оздоровчі технології</a:t>
            </a: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- Властивості </a:t>
            </a:r>
            <a:r>
              <a:rPr lang="uk-UA" b="1" dirty="0" smtClean="0">
                <a:solidFill>
                  <a:schemeClr val="bg1"/>
                </a:solidFill>
              </a:rPr>
              <a:t>тканини;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- Кольоротерапія</a:t>
            </a:r>
            <a:r>
              <a:rPr lang="uk-UA" b="1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- Фізкультурні </a:t>
            </a:r>
            <a:r>
              <a:rPr lang="uk-UA" b="1" dirty="0" smtClean="0">
                <a:solidFill>
                  <a:schemeClr val="bg1"/>
                </a:solidFill>
              </a:rPr>
              <a:t>хвилинки;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- Охорона </a:t>
            </a:r>
            <a:r>
              <a:rPr lang="uk-UA" b="1" dirty="0" smtClean="0">
                <a:solidFill>
                  <a:schemeClr val="bg1"/>
                </a:solidFill>
              </a:rPr>
              <a:t>праці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824536" cy="2578298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ТЕМА ОДИНИЦІ МОДУЛЯ 3.3.2: ВИГОТОВЛЕННЯ ХАЛАТУ НЕСКЛАДНОЇ ТЕХНОЛОГІЧНОЇ ОБРОБКИ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1008"/>
            <a:ext cx="4618856" cy="216024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Тема уроку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uk-UA" b="1" dirty="0" smtClean="0">
                <a:solidFill>
                  <a:schemeClr val="bg1"/>
                </a:solidFill>
              </a:rPr>
              <a:t>Обробка пілочок: кокеток, рельєфів, з'єднання накладних кишень</a:t>
            </a:r>
          </a:p>
          <a:p>
            <a:endParaRPr lang="uk-UA" dirty="0"/>
          </a:p>
        </p:txBody>
      </p:sp>
      <p:pic>
        <p:nvPicPr>
          <p:cNvPr id="4" name="Picture 6" descr="http://ellengroup.com.ua/images/225/mainimg/df45689785e298be8b3b1ae9b75f1dbb_b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08720"/>
            <a:ext cx="36004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Місце розташування кокеток</a:t>
            </a:r>
            <a:endParaRPr lang="uk-UA" sz="3200" dirty="0">
              <a:solidFill>
                <a:srgbClr val="C00000"/>
              </a:solidFill>
            </a:endParaRPr>
          </a:p>
        </p:txBody>
      </p:sp>
      <p:pic>
        <p:nvPicPr>
          <p:cNvPr id="26626" name="Picture 2" descr="D:\Documents\Images\yp7FkzMsI0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179873" cy="4708525"/>
          </a:xfrm>
          <a:prstGeom prst="rect">
            <a:avLst/>
          </a:prstGeom>
          <a:noFill/>
        </p:spPr>
      </p:pic>
      <p:pic>
        <p:nvPicPr>
          <p:cNvPr id="26627" name="Picture 3" descr="D:\Documents\Images\f19d00654ef21e4d1f1f7eabbcc743a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564904"/>
            <a:ext cx="2190750" cy="4048125"/>
          </a:xfrm>
          <a:prstGeom prst="rect">
            <a:avLst/>
          </a:prstGeom>
          <a:noFill/>
        </p:spPr>
      </p:pic>
      <p:pic>
        <p:nvPicPr>
          <p:cNvPr id="26628" name="Picture 4" descr="D:\Documents\Images\11110 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556792"/>
            <a:ext cx="2857500" cy="3676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За формою кокетки можуть бути: </a:t>
            </a:r>
            <a:endParaRPr lang="uk-UA" sz="3200" dirty="0">
              <a:solidFill>
                <a:srgbClr val="C00000"/>
              </a:solidFill>
            </a:endParaRPr>
          </a:p>
        </p:txBody>
      </p:sp>
      <p:pic>
        <p:nvPicPr>
          <p:cNvPr id="27650" name="Picture 2" descr="D:\Documents\Images\chto-takoe-koketka-v-odegde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552728" cy="4417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Нижній край кокетки може бути:</a:t>
            </a:r>
            <a:endParaRPr lang="uk-UA" sz="32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Documents\Images\Waybill-fli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384376" cy="2538282"/>
          </a:xfrm>
          <a:prstGeom prst="rect">
            <a:avLst/>
          </a:prstGeom>
          <a:noFill/>
        </p:spPr>
      </p:pic>
      <p:pic>
        <p:nvPicPr>
          <p:cNvPr id="3075" name="Picture 3" descr="D:\Documents\Images\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384376" cy="2622892"/>
          </a:xfrm>
          <a:prstGeom prst="rect">
            <a:avLst/>
          </a:prstGeom>
          <a:noFill/>
        </p:spPr>
      </p:pic>
      <p:pic>
        <p:nvPicPr>
          <p:cNvPr id="3076" name="Picture 4" descr="D:\Documents\Images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701834"/>
            <a:ext cx="2376264" cy="3156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811</TotalTime>
  <Words>578</Words>
  <Application>Microsoft Office PowerPoint</Application>
  <PresentationFormat>Экран (4:3)</PresentationFormat>
  <Paragraphs>94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3.3.2 Виготовлення халату  нескладної технологічної обробки </vt:lpstr>
      <vt:lpstr>Слайд 2</vt:lpstr>
      <vt:lpstr>Для кращого засвоєння матеріалу пропонуємо побудувати викладення матеріалу в наступній послідовності</vt:lpstr>
      <vt:lpstr>Пропонуємо використовувати наступні методи навчання:</vt:lpstr>
      <vt:lpstr>Оздоровчі технології</vt:lpstr>
      <vt:lpstr>ТЕМА ОДИНИЦІ МОДУЛЯ 3.3.2: ВИГОТОВЛЕННЯ ХАЛАТУ НЕСКЛАДНОЇ ТЕХНОЛОГІЧНОЇ ОБРОБКИ</vt:lpstr>
      <vt:lpstr>Місце розташування кокеток</vt:lpstr>
      <vt:lpstr>За формою кокетки можуть бути: </vt:lpstr>
      <vt:lpstr>Нижній край кокетки може бути:</vt:lpstr>
      <vt:lpstr>За способом з'єднання:</vt:lpstr>
      <vt:lpstr>За способом з'єднання:</vt:lpstr>
      <vt:lpstr>З'єднання прямих і овальних кокеток з виробом (зшивним швом)</vt:lpstr>
      <vt:lpstr>З'єднання прямих і овальних кокеток з виробом (настрочним швом)</vt:lpstr>
      <vt:lpstr>З'єднання прямих і овальних кокеток з виробом (накладним швом)</vt:lpstr>
      <vt:lpstr>Обробка та з'єднання фігурних (з кутами) кокеток з виробом</vt:lpstr>
      <vt:lpstr>З'єднання з виробом кокеток з кантом</vt:lpstr>
      <vt:lpstr>Обробка відлітних кокеток</vt:lpstr>
      <vt:lpstr>Різновидності рельєфів</vt:lpstr>
      <vt:lpstr>По способу обробки рельєфи бувають:</vt:lpstr>
      <vt:lpstr>Зшивні </vt:lpstr>
      <vt:lpstr>Настрочні</vt:lpstr>
      <vt:lpstr>Накладні </vt:lpstr>
      <vt:lpstr>Виточні </vt:lpstr>
      <vt:lpstr>Виточні </vt:lpstr>
      <vt:lpstr>Послідовність обробки пілочки</vt:lpstr>
      <vt:lpstr>Відповідність запропонованих вузлів типу фігури</vt:lpstr>
      <vt:lpstr>Можливі дефекти </vt:lpstr>
      <vt:lpstr>Для запобігання виникненню дефектів пропоную:</vt:lpstr>
      <vt:lpstr>Картка-завдання</vt:lpstr>
      <vt:lpstr>Картка-завдання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Виготовлення халату нескладної технологічної обробки </dc:title>
  <dc:creator>Плюшко Галина Григорівна</dc:creator>
  <cp:lastModifiedBy>Gala</cp:lastModifiedBy>
  <cp:revision>64</cp:revision>
  <dcterms:created xsi:type="dcterms:W3CDTF">2018-01-17T19:35:00Z</dcterms:created>
  <dcterms:modified xsi:type="dcterms:W3CDTF">2018-02-07T20:42:13Z</dcterms:modified>
</cp:coreProperties>
</file>